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x-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udio/unknown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355" r:id="rId2"/>
    <p:sldId id="283" r:id="rId3"/>
    <p:sldId id="311" r:id="rId4"/>
    <p:sldId id="285" r:id="rId5"/>
    <p:sldId id="286" r:id="rId6"/>
    <p:sldId id="342" r:id="rId7"/>
    <p:sldId id="354" r:id="rId8"/>
    <p:sldId id="349" r:id="rId9"/>
    <p:sldId id="351" r:id="rId10"/>
    <p:sldId id="353" r:id="rId11"/>
    <p:sldId id="346" r:id="rId12"/>
    <p:sldId id="337" r:id="rId13"/>
    <p:sldId id="347" r:id="rId14"/>
    <p:sldId id="299" r:id="rId15"/>
    <p:sldId id="323" r:id="rId16"/>
    <p:sldId id="332" r:id="rId17"/>
    <p:sldId id="339" r:id="rId18"/>
    <p:sldId id="340" r:id="rId19"/>
    <p:sldId id="345" r:id="rId20"/>
    <p:sldId id="344" r:id="rId21"/>
    <p:sldId id="343" r:id="rId22"/>
    <p:sldId id="325" r:id="rId23"/>
    <p:sldId id="293" r:id="rId24"/>
    <p:sldId id="294" r:id="rId25"/>
    <p:sldId id="295" r:id="rId26"/>
    <p:sldId id="296" r:id="rId27"/>
    <p:sldId id="297" r:id="rId28"/>
  </p:sldIdLst>
  <p:sldSz cx="9144000" cy="6858000" type="screen4x3"/>
  <p:notesSz cx="6858000" cy="9144000"/>
  <p:embeddedFontLst>
    <p:embeddedFont>
      <p:font typeface="NikoshBAN" pitchFamily="2" charset="0"/>
      <p:regular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NikoshLightBAN" pitchFamily="2" charset="0"/>
      <p:regular r:id="rId35"/>
    </p:embeddedFont>
    <p:embeddedFont>
      <p:font typeface="Vrinda" charset="0"/>
      <p:regular r:id="rId36"/>
      <p:bold r:id="rId37"/>
    </p:embeddedFont>
    <p:embeddedFont>
      <p:font typeface="SolaimanLipi" pitchFamily="2" charset="0"/>
      <p:regular r:id="rId38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FF0066"/>
    <a:srgbClr val="5ED074"/>
    <a:srgbClr val="61337D"/>
    <a:srgbClr val="6600FF"/>
    <a:srgbClr val="FF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9" autoAdjust="0"/>
    <p:restoredTop sz="94664" autoAdjust="0"/>
  </p:normalViewPr>
  <p:slideViewPr>
    <p:cSldViewPr>
      <p:cViewPr varScale="1">
        <p:scale>
          <a:sx n="74" d="100"/>
          <a:sy n="74" d="100"/>
        </p:scale>
        <p:origin x="-11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156692F-E679-4D00-B1BC-40304852374C}" type="datetimeFigureOut">
              <a:rPr lang="en-US"/>
              <a:pPr>
                <a:defRPr/>
              </a:pPr>
              <a:t>12/25/2016</a:t>
            </a:fld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FCCD2BB-6D7E-42C2-A0C0-DD199848E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F1F88-7CC6-45D3-B0DD-90832D95622F}" type="datetimeFigureOut">
              <a:rPr lang="en-US"/>
              <a:pPr>
                <a:defRPr/>
              </a:pPr>
              <a:t>12/25/2016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1FF79-B05B-4BF2-AFE3-60763BE5DE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F9536-408D-4594-AEA1-F438AF614E04}" type="datetimeFigureOut">
              <a:rPr lang="en-US"/>
              <a:pPr>
                <a:defRPr/>
              </a:pPr>
              <a:t>12/25/2016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9120E-0FB4-4D4C-8622-0CC4A8BE1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7341D-2941-469F-800E-228924F1F2A1}" type="datetimeFigureOut">
              <a:rPr lang="en-US"/>
              <a:pPr>
                <a:defRPr/>
              </a:pPr>
              <a:t>12/25/2016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CD093-1AB1-4055-A60F-59EAC1F25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3D208-CBB0-455C-AA4D-633D7F30A8BE}" type="datetimeFigureOut">
              <a:rPr lang="en-US"/>
              <a:pPr>
                <a:defRPr/>
              </a:pPr>
              <a:t>12/25/2016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CC9B0-CFCE-4416-A427-284F350D6C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47C57-8963-42F0-9F13-D973C0354673}" type="datetimeFigureOut">
              <a:rPr lang="en-US"/>
              <a:pPr>
                <a:defRPr/>
              </a:pPr>
              <a:t>12/25/2016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9B090-96FC-4600-8151-5B7CFE23DA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29857-4D26-4420-80C7-5A9D549D4007}" type="datetimeFigureOut">
              <a:rPr lang="en-US"/>
              <a:pPr>
                <a:defRPr/>
              </a:pPr>
              <a:t>12/25/2016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3ABE0-965A-469E-84C2-8F6F7F617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49F46-DA46-4BB6-8D4D-095CDAF307B7}" type="datetimeFigureOut">
              <a:rPr lang="en-US"/>
              <a:pPr>
                <a:defRPr/>
              </a:pPr>
              <a:t>12/25/2016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54CC3-5531-4BAB-A5F0-F214C0E869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DF915-D697-48C9-9B1B-3ACE043F221D}" type="datetimeFigureOut">
              <a:rPr lang="en-US"/>
              <a:pPr>
                <a:defRPr/>
              </a:pPr>
              <a:t>12/25/2016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4AAC0-6669-4442-8156-9231C22F8E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565D1-60E3-4011-8C8E-D834BC674FE6}" type="datetimeFigureOut">
              <a:rPr lang="en-US"/>
              <a:pPr>
                <a:defRPr/>
              </a:pPr>
              <a:t>12/25/2016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693FA-B36C-4CE3-9A37-98070D8D2E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07A3D-AAF9-48B2-ADA5-817596C14506}" type="datetimeFigureOut">
              <a:rPr lang="en-US"/>
              <a:pPr>
                <a:defRPr/>
              </a:pPr>
              <a:t>12/25/2016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329AD-6FEB-4C31-A5D7-13B03F582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428D1-3B95-4788-97AF-F7CE63556289}" type="datetimeFigureOut">
              <a:rPr lang="en-US"/>
              <a:pPr>
                <a:defRPr/>
              </a:pPr>
              <a:t>12/25/2016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A0B26-C932-4961-8E29-BAE328A6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125B8C-4642-4EF2-A8EC-F3BB714AE086}" type="datetimeFigureOut">
              <a:rPr lang="en-US"/>
              <a:pPr>
                <a:defRPr/>
              </a:pPr>
              <a:t>12/25/2016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FAA226-3703-4166-A1D4-EDED7B9F2A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1.wav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" y="-604911"/>
            <a:ext cx="8382002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39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5000" endA="300" endPos="455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239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স্বাগতম</a:t>
            </a:r>
            <a:endParaRPr lang="en-US" sz="239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5000" endA="300" endPos="455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 descr="cropped-concrete3d-copy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9228" y="174171"/>
            <a:ext cx="7848600" cy="19013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81800" y="2209800"/>
            <a:ext cx="2209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Lesson  5 of 5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642740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  <p:sndAc>
          <p:stSnd>
            <p:snd r:embed="rId5" name="applause.wav"/>
          </p:stSnd>
        </p:sndAc>
      </p:transition>
    </mc:Choice>
    <mc:Fallback>
      <p:transition spd="slow">
        <p:fade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4800" y="609600"/>
            <a:ext cx="8382000" cy="1066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bn-BD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en-US" sz="5400" dirty="0"/>
          </a:p>
        </p:txBody>
      </p:sp>
      <p:pic>
        <p:nvPicPr>
          <p:cNvPr id="5" name="Picture 2" descr="G:\S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2590800" cy="2805757"/>
          </a:xfrm>
          <a:prstGeom prst="rect">
            <a:avLst/>
          </a:prstGeom>
          <a:noFill/>
        </p:spPr>
      </p:pic>
      <p:pic>
        <p:nvPicPr>
          <p:cNvPr id="6" name="Picture 3" descr="G:\MIK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3201" y="228600"/>
            <a:ext cx="2966199" cy="3030682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0256" y="2362200"/>
            <a:ext cx="2957944" cy="1143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5840060" y="457200"/>
            <a:ext cx="24657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24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শব্দের  </a:t>
            </a:r>
            <a:r>
              <a:rPr lang="en-US" sz="24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(</a:t>
            </a:r>
            <a:r>
              <a:rPr lang="en-US" sz="20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Sound</a:t>
            </a:r>
            <a:r>
              <a:rPr lang="en-US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) </a:t>
            </a:r>
            <a:r>
              <a:rPr lang="en-US" dirty="0" err="1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কি</a:t>
            </a:r>
            <a:r>
              <a:rPr lang="en-US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?,</a:t>
            </a:r>
            <a:r>
              <a:rPr lang="bn-BD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3646944"/>
            <a:ext cx="8305800" cy="26776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শব্দ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: 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মাল্টিমিডিয়ার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অন্যতম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মিডিয়া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হচ্ছে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শব্দ,যা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মানুষের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প্রকাশের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গুরুত্বপূর্ণ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মাধ্যম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মানুষের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লিখিত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ভাষার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আগেই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শব্দের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ব্যবহার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শুরু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আমাদের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চারপাশে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যত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প্রকারের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শব্দ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আছে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যেমন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মানুষের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ভাষা,সঙ্গীতের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সুর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পাখির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কলকাকলি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প্রাকৃতিক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শব্দ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সবই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মাল্টিমিডিয়া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ব্যবহৃত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  <a:p>
            <a:pPr algn="just"/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প্রাথমিক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ভাবে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শ্বদ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দু’প্রকার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।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যথা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প্রাকৃতিক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দ্বিতীয়ত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যান্ত্রিক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।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শব্দের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প্রবাহকে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মনো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একাধিক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প্রবাহকে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স্টেরিও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বলা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স্টেরিও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শব্দ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সারাউন্ড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হলে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ত্রিমাত্রিক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শব্দ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বলা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থাকে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343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21894" y="198438"/>
            <a:ext cx="323518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6000" b="1" u="sng" spc="150" dirty="0">
                <a:ln w="11430"/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</a:t>
            </a:r>
            <a:r>
              <a:rPr lang="bn-BD" sz="4800" b="1" u="sng" spc="150" dirty="0">
                <a:ln w="11430"/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বেগ সৃষ্টি</a:t>
            </a:r>
            <a:endParaRPr lang="en-US" sz="4800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363" name="TextBox 5"/>
          <p:cNvSpPr txBox="1">
            <a:spLocks noChangeArrowheads="1"/>
          </p:cNvSpPr>
          <p:nvPr/>
        </p:nvSpPr>
        <p:spPr bwMode="auto">
          <a:xfrm>
            <a:off x="0" y="3800475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bn-BD" sz="6000" dirty="0">
                <a:latin typeface="NikoshBAN" pitchFamily="2" charset="0"/>
                <a:cs typeface="NikoshBAN" pitchFamily="2" charset="0"/>
              </a:rPr>
              <a:t>এসো আমরা একটি </a:t>
            </a:r>
            <a:r>
              <a:rPr lang="en-US" sz="6000" dirty="0" err="1"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6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>
                <a:latin typeface="NikoshBAN" pitchFamily="2" charset="0"/>
                <a:cs typeface="NikoshBAN" pitchFamily="2" charset="0"/>
              </a:rPr>
              <a:t>দেখি</a:t>
            </a:r>
            <a:r>
              <a:rPr lang="bn-BD" sz="6000" dirty="0">
                <a:latin typeface="NikoshBAN" pitchFamily="2" charset="0"/>
                <a:cs typeface="NikoshBAN" pitchFamily="2" charset="0"/>
              </a:rPr>
              <a:t>।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15364" name="Object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318397" y="1960564"/>
          <a:ext cx="685800" cy="771525"/>
        </p:xfrm>
        <a:graphic>
          <a:graphicData uri="http://schemas.openxmlformats.org/presentationml/2006/ole">
            <p:oleObj spid="_x0000_s98306" name="Packager Shell Object" showAsIcon="1" r:id="rId3" imgW="914400" imgH="771525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rame 3"/>
          <p:cNvSpPr>
            <a:spLocks/>
          </p:cNvSpPr>
          <p:nvPr/>
        </p:nvSpPr>
        <p:spPr bwMode="auto">
          <a:xfrm>
            <a:off x="0" y="-41275"/>
            <a:ext cx="9240838" cy="6899275"/>
          </a:xfrm>
          <a:custGeom>
            <a:avLst/>
            <a:gdLst>
              <a:gd name="T0" fmla="*/ 4620419 w 9240838"/>
              <a:gd name="T1" fmla="*/ 0 h 6899275"/>
              <a:gd name="T2" fmla="*/ 0 w 9240838"/>
              <a:gd name="T3" fmla="*/ 3449734 h 6899275"/>
              <a:gd name="T4" fmla="*/ 4620419 w 9240838"/>
              <a:gd name="T5" fmla="*/ 6899275 h 6899275"/>
              <a:gd name="T6" fmla="*/ 9240838 w 9240838"/>
              <a:gd name="T7" fmla="*/ 3449734 h 6899275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35196 w 9240838"/>
              <a:gd name="T13" fmla="*/ 235196 h 6899275"/>
              <a:gd name="T14" fmla="*/ 9005646 w 9240838"/>
              <a:gd name="T15" fmla="*/ 6664079 h 68992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40838" h="6899275">
                <a:moveTo>
                  <a:pt x="0" y="0"/>
                </a:moveTo>
                <a:lnTo>
                  <a:pt x="9240838" y="0"/>
                </a:lnTo>
                <a:lnTo>
                  <a:pt x="9240838" y="6899275"/>
                </a:lnTo>
                <a:lnTo>
                  <a:pt x="0" y="6899275"/>
                </a:lnTo>
                <a:close/>
                <a:moveTo>
                  <a:pt x="235196" y="235196"/>
                </a:moveTo>
                <a:lnTo>
                  <a:pt x="235196" y="6664079"/>
                </a:lnTo>
                <a:lnTo>
                  <a:pt x="9005642" y="6664079"/>
                </a:lnTo>
                <a:lnTo>
                  <a:pt x="9005642" y="235196"/>
                </a:lnTo>
                <a:close/>
              </a:path>
            </a:pathLst>
          </a:custGeom>
          <a:solidFill>
            <a:srgbClr val="0000FF"/>
          </a:solidFill>
          <a:ln w="38100" cap="flat" cmpd="sng" algn="ctr">
            <a:solidFill>
              <a:srgbClr val="FF00FF"/>
            </a:solidFill>
            <a:prstDash val="lgDash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228600" y="228600"/>
            <a:ext cx="8763000" cy="6400800"/>
          </a:xfrm>
          <a:prstGeom prst="rect">
            <a:avLst/>
          </a:prstGeom>
          <a:noFill/>
          <a:ln w="1778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2590800" y="538163"/>
            <a:ext cx="3733800" cy="1006475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bn-BD" sz="600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মাল্টিমিডিয়া</a:t>
            </a:r>
            <a:r>
              <a:rPr lang="en-US" sz="600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>
              <a:solidFill>
                <a:schemeClr val="bg1"/>
              </a:solidFill>
              <a:latin typeface="NikoshBAN" pitchFamily="2" charset="0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33400" y="1752600"/>
            <a:ext cx="8305800" cy="255454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n-BD" sz="4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লেখা , ছবি , অডিও , ভিডিও , গ্রাফিক্স এর সমন্বিত পদ্ধতি হল মাল্টিমিডিয়া । </a:t>
            </a:r>
            <a:r>
              <a:rPr lang="bn-BD" sz="4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মাল্টিমিডিয়া</a:t>
            </a:r>
            <a:r>
              <a:rPr lang="en-US" sz="4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বিনোদন </a:t>
            </a:r>
            <a:r>
              <a:rPr lang="bn-BD" sz="4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, শিক্ষা , ইন্টারনেটসহ বিভিন্ন </a:t>
            </a:r>
            <a:r>
              <a:rPr lang="bn-BD" sz="4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ক্ষেত্রে</a:t>
            </a:r>
            <a:r>
              <a:rPr lang="en-US" sz="4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ব্যবহৃত </a:t>
            </a:r>
            <a:r>
              <a:rPr lang="bn-BD" sz="4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হয় ।</a:t>
            </a:r>
            <a:endParaRPr lang="en-US" sz="4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  <p:bldP spid="3379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/>
          <p:cNvSpPr/>
          <p:nvPr/>
        </p:nvSpPr>
        <p:spPr>
          <a:xfrm>
            <a:off x="706041" y="1462088"/>
            <a:ext cx="800100" cy="56356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676" name="Rectangle 13"/>
          <p:cNvSpPr>
            <a:spLocks noChangeArrowheads="1"/>
          </p:cNvSpPr>
          <p:nvPr/>
        </p:nvSpPr>
        <p:spPr bwMode="auto">
          <a:xfrm>
            <a:off x="1791891" y="434976"/>
            <a:ext cx="6365845" cy="70788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bn-BD" sz="4000">
                <a:latin typeface="NikoshBAN" pitchFamily="2" charset="0"/>
                <a:cs typeface="NikoshBAN" pitchFamily="2" charset="0"/>
              </a:rPr>
              <a:t>মাল্টিমিডিয়ার</a:t>
            </a:r>
            <a:r>
              <a:rPr lang="en-US" sz="400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>
                <a:latin typeface="NikoshBAN" pitchFamily="2" charset="0"/>
                <a:cs typeface="NikoshBAN" pitchFamily="2" charset="0"/>
              </a:rPr>
              <a:t>প্রয়োগের ক্ষেত্রসমুহ</a:t>
            </a:r>
            <a:endParaRPr lang="en-US" sz="400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677" name="Rectangle 3"/>
          <p:cNvSpPr>
            <a:spLocks noChangeArrowheads="1"/>
          </p:cNvSpPr>
          <p:nvPr/>
        </p:nvSpPr>
        <p:spPr bwMode="auto">
          <a:xfrm>
            <a:off x="2286001" y="1295401"/>
            <a:ext cx="29626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bn-BD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বর্ণ বা টেক্সট 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Right Arrow 2"/>
          <p:cNvSpPr/>
          <p:nvPr/>
        </p:nvSpPr>
        <p:spPr>
          <a:xfrm>
            <a:off x="706041" y="2224088"/>
            <a:ext cx="800100" cy="563562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681" name="Rectangle 3"/>
          <p:cNvSpPr>
            <a:spLocks noChangeArrowheads="1"/>
          </p:cNvSpPr>
          <p:nvPr/>
        </p:nvSpPr>
        <p:spPr bwMode="auto">
          <a:xfrm>
            <a:off x="2209800" y="2209801"/>
            <a:ext cx="33874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bn-BD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চিত্র বা গ্রাফিক্স 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ight Arrow 2"/>
          <p:cNvSpPr/>
          <p:nvPr/>
        </p:nvSpPr>
        <p:spPr>
          <a:xfrm>
            <a:off x="708423" y="3671888"/>
            <a:ext cx="872728" cy="56356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685" name="Rectangle 3"/>
          <p:cNvSpPr>
            <a:spLocks noChangeArrowheads="1"/>
          </p:cNvSpPr>
          <p:nvPr/>
        </p:nvSpPr>
        <p:spPr bwMode="auto">
          <a:xfrm>
            <a:off x="2209800" y="3641725"/>
            <a:ext cx="50097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bn-BD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ভিডিও, 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টিভি,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সিনেমা 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ight Arrow 2"/>
          <p:cNvSpPr/>
          <p:nvPr/>
        </p:nvSpPr>
        <p:spPr>
          <a:xfrm>
            <a:off x="708423" y="4433888"/>
            <a:ext cx="872728" cy="563562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689" name="Rectangle 3"/>
          <p:cNvSpPr>
            <a:spLocks noChangeArrowheads="1"/>
          </p:cNvSpPr>
          <p:nvPr/>
        </p:nvSpPr>
        <p:spPr bwMode="auto">
          <a:xfrm>
            <a:off x="2209800" y="4327526"/>
            <a:ext cx="58352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bn-BD" sz="4000">
                <a:latin typeface="NikoshBAN" pitchFamily="2" charset="0"/>
                <a:cs typeface="NikoshBAN" pitchFamily="2" charset="0"/>
              </a:rPr>
              <a:t>এনিমেশন ও ডিজিটাল প্রকাশনা</a:t>
            </a:r>
            <a:endParaRPr lang="en-US" sz="400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ight Arrow 2"/>
          <p:cNvSpPr/>
          <p:nvPr/>
        </p:nvSpPr>
        <p:spPr>
          <a:xfrm>
            <a:off x="708423" y="2909888"/>
            <a:ext cx="872728" cy="563562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693" name="Rectangle 3"/>
          <p:cNvSpPr>
            <a:spLocks noChangeArrowheads="1"/>
          </p:cNvSpPr>
          <p:nvPr/>
        </p:nvSpPr>
        <p:spPr bwMode="auto">
          <a:xfrm>
            <a:off x="2133600" y="2895601"/>
            <a:ext cx="31694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bn-BD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শব্দ বা অডিও 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animBg="1"/>
      <p:bldP spid="2868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Frame 3"/>
          <p:cNvSpPr>
            <a:spLocks/>
          </p:cNvSpPr>
          <p:nvPr/>
        </p:nvSpPr>
        <p:spPr bwMode="auto">
          <a:xfrm>
            <a:off x="0" y="-41275"/>
            <a:ext cx="9240838" cy="6899275"/>
          </a:xfrm>
          <a:custGeom>
            <a:avLst/>
            <a:gdLst>
              <a:gd name="T0" fmla="*/ 4620419 w 9240838"/>
              <a:gd name="T1" fmla="*/ 0 h 6899275"/>
              <a:gd name="T2" fmla="*/ 0 w 9240838"/>
              <a:gd name="T3" fmla="*/ 3449734 h 6899275"/>
              <a:gd name="T4" fmla="*/ 4620419 w 9240838"/>
              <a:gd name="T5" fmla="*/ 6899275 h 6899275"/>
              <a:gd name="T6" fmla="*/ 9240838 w 9240838"/>
              <a:gd name="T7" fmla="*/ 3449734 h 6899275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35196 w 9240838"/>
              <a:gd name="T13" fmla="*/ 235196 h 6899275"/>
              <a:gd name="T14" fmla="*/ 9005646 w 9240838"/>
              <a:gd name="T15" fmla="*/ 6664079 h 68992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40838" h="6899275">
                <a:moveTo>
                  <a:pt x="0" y="0"/>
                </a:moveTo>
                <a:lnTo>
                  <a:pt x="9240838" y="0"/>
                </a:lnTo>
                <a:lnTo>
                  <a:pt x="9240838" y="6899275"/>
                </a:lnTo>
                <a:lnTo>
                  <a:pt x="0" y="6899275"/>
                </a:lnTo>
                <a:close/>
                <a:moveTo>
                  <a:pt x="235196" y="235196"/>
                </a:moveTo>
                <a:lnTo>
                  <a:pt x="235196" y="6664079"/>
                </a:lnTo>
                <a:lnTo>
                  <a:pt x="9005642" y="6664079"/>
                </a:lnTo>
                <a:lnTo>
                  <a:pt x="9005642" y="235196"/>
                </a:lnTo>
                <a:close/>
              </a:path>
            </a:pathLst>
          </a:custGeom>
          <a:solidFill>
            <a:srgbClr val="0000FF"/>
          </a:solidFill>
          <a:ln w="38100" cap="flat" cmpd="sng" algn="ctr">
            <a:solidFill>
              <a:srgbClr val="FF00FF"/>
            </a:solidFill>
            <a:prstDash val="lgDash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763000" cy="6400800"/>
          </a:xfrm>
          <a:prstGeom prst="rect">
            <a:avLst/>
          </a:prstGeom>
          <a:noFill/>
          <a:ln w="1778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6628" name="Picture 4" descr="projecto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36713"/>
            <a:ext cx="2389188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Picture1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647825"/>
            <a:ext cx="2919413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86200" y="3429000"/>
            <a:ext cx="2209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n-BD" sz="3200" b="1">
                <a:latin typeface="NikoshBAN" pitchFamily="2" charset="0"/>
                <a:cs typeface="NikoshBAN" pitchFamily="2" charset="0"/>
              </a:rPr>
              <a:t>ল্যাপটপ</a:t>
            </a:r>
            <a:endParaRPr lang="en-US" sz="3200" b="1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914400" y="3352800"/>
            <a:ext cx="2209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n-BD" sz="3200" b="1">
                <a:latin typeface="NikoshBAN" pitchFamily="2" charset="0"/>
                <a:cs typeface="NikoshBAN" pitchFamily="2" charset="0"/>
              </a:rPr>
              <a:t>প্রজেক্টর</a:t>
            </a:r>
            <a:endParaRPr lang="en-US" sz="3200" b="1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6630" name="Picture 6" descr="Slide Pictu -2 (9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1630363"/>
            <a:ext cx="2057400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6934200" y="3352800"/>
            <a:ext cx="2209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n-BD" sz="3200" b="1">
                <a:latin typeface="NikoshBAN" pitchFamily="2" charset="0"/>
                <a:cs typeface="NikoshBAN" pitchFamily="2" charset="0"/>
              </a:rPr>
              <a:t>কম্পিউটার</a:t>
            </a:r>
            <a:endParaRPr lang="en-US" sz="2400" b="1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0425" name="Rectangle 11"/>
          <p:cNvSpPr>
            <a:spLocks noChangeArrowheads="1"/>
          </p:cNvSpPr>
          <p:nvPr/>
        </p:nvSpPr>
        <p:spPr bwMode="auto">
          <a:xfrm>
            <a:off x="2057400" y="441325"/>
            <a:ext cx="6096000" cy="707886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n-BD" sz="4000" b="1" dirty="0">
                <a:latin typeface="NikoshBAN" pitchFamily="2" charset="0"/>
                <a:cs typeface="NikoshBAN" pitchFamily="2" charset="0"/>
              </a:rPr>
              <a:t> মাল্টিমিডিয়ার মাধ্যমসমুহ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066800" y="5791200"/>
            <a:ext cx="2209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n-BD" sz="3200" b="1">
                <a:latin typeface="NikoshBAN" pitchFamily="2" charset="0"/>
                <a:cs typeface="NikoshBAN" pitchFamily="2" charset="0"/>
              </a:rPr>
              <a:t>টেলিভিশন</a:t>
            </a:r>
            <a:endParaRPr lang="en-US" sz="2400" b="1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4010025"/>
            <a:ext cx="2487613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4086225"/>
            <a:ext cx="2005013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657600" y="5715000"/>
            <a:ext cx="2590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n-BD" sz="3200">
                <a:latin typeface="NikoshBAN" pitchFamily="2" charset="0"/>
                <a:cs typeface="NikoshBAN" pitchFamily="2" charset="0"/>
              </a:rPr>
              <a:t>ট্যাবলেট ফোন</a:t>
            </a:r>
            <a:endParaRPr lang="en-US" sz="320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4010025"/>
            <a:ext cx="2133600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629400" y="5715000"/>
            <a:ext cx="1295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n-BD" sz="3200">
                <a:latin typeface="NikoshBAN" pitchFamily="2" charset="0"/>
                <a:cs typeface="NikoshBAN" pitchFamily="2" charset="0"/>
              </a:rPr>
              <a:t>সিনেমা</a:t>
            </a:r>
            <a:endParaRPr lang="en-US" sz="320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Frame 3"/>
          <p:cNvSpPr>
            <a:spLocks/>
          </p:cNvSpPr>
          <p:nvPr/>
        </p:nvSpPr>
        <p:spPr bwMode="auto">
          <a:xfrm>
            <a:off x="0" y="-41275"/>
            <a:ext cx="9240838" cy="6899275"/>
          </a:xfrm>
          <a:custGeom>
            <a:avLst/>
            <a:gdLst>
              <a:gd name="T0" fmla="*/ 4620419 w 9240838"/>
              <a:gd name="T1" fmla="*/ 0 h 6899275"/>
              <a:gd name="T2" fmla="*/ 0 w 9240838"/>
              <a:gd name="T3" fmla="*/ 3449734 h 6899275"/>
              <a:gd name="T4" fmla="*/ 4620419 w 9240838"/>
              <a:gd name="T5" fmla="*/ 6899275 h 6899275"/>
              <a:gd name="T6" fmla="*/ 9240838 w 9240838"/>
              <a:gd name="T7" fmla="*/ 3449734 h 6899275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35196 w 9240838"/>
              <a:gd name="T13" fmla="*/ 235196 h 6899275"/>
              <a:gd name="T14" fmla="*/ 9005646 w 9240838"/>
              <a:gd name="T15" fmla="*/ 6664079 h 68992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40838" h="6899275">
                <a:moveTo>
                  <a:pt x="0" y="0"/>
                </a:moveTo>
                <a:lnTo>
                  <a:pt x="9240838" y="0"/>
                </a:lnTo>
                <a:lnTo>
                  <a:pt x="9240838" y="6899275"/>
                </a:lnTo>
                <a:lnTo>
                  <a:pt x="0" y="6899275"/>
                </a:lnTo>
                <a:close/>
                <a:moveTo>
                  <a:pt x="235196" y="235196"/>
                </a:moveTo>
                <a:lnTo>
                  <a:pt x="235196" y="6664079"/>
                </a:lnTo>
                <a:lnTo>
                  <a:pt x="9005642" y="6664079"/>
                </a:lnTo>
                <a:lnTo>
                  <a:pt x="9005642" y="235196"/>
                </a:lnTo>
                <a:close/>
              </a:path>
            </a:pathLst>
          </a:custGeom>
          <a:solidFill>
            <a:srgbClr val="0000FF"/>
          </a:solidFill>
          <a:ln w="38100" cap="flat" cmpd="sng" algn="ctr">
            <a:solidFill>
              <a:srgbClr val="FF00FF"/>
            </a:solidFill>
            <a:prstDash val="lgDash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1442" name="Rectangle 3"/>
          <p:cNvSpPr>
            <a:spLocks noChangeArrowheads="1"/>
          </p:cNvSpPr>
          <p:nvPr/>
        </p:nvSpPr>
        <p:spPr bwMode="auto">
          <a:xfrm>
            <a:off x="228600" y="228600"/>
            <a:ext cx="8763000" cy="6400800"/>
          </a:xfrm>
          <a:prstGeom prst="rect">
            <a:avLst/>
          </a:prstGeom>
          <a:noFill/>
          <a:ln w="1778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1752600" y="442913"/>
            <a:ext cx="5543550" cy="547687"/>
          </a:xfrm>
          <a:prstGeom prst="rect">
            <a:avLst/>
          </a:prstGeom>
          <a:solidFill>
            <a:srgbClr val="0000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bn-BD" sz="2800" b="1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শিক্ষা ক্ষেত্রে মাল্টিমিডিয়া ব্যবহার</a:t>
            </a:r>
            <a:endParaRPr lang="en-US" sz="2800" b="1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7411" name="Picture 4" descr="Picture155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810000"/>
            <a:ext cx="3373438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133054" y="3829716"/>
            <a:ext cx="3296424" cy="1914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446" name="Rectangle 10"/>
          <p:cNvSpPr>
            <a:spLocks noChangeArrowheads="1"/>
          </p:cNvSpPr>
          <p:nvPr/>
        </p:nvSpPr>
        <p:spPr bwMode="auto">
          <a:xfrm>
            <a:off x="1447800" y="3200400"/>
            <a:ext cx="2133600" cy="557213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bn-BD" sz="2800" b="1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শিক্ষাক্ষেত্রে</a:t>
            </a:r>
            <a:endParaRPr lang="en-US" sz="2800" b="1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1447" name="Rectangle 12"/>
          <p:cNvSpPr>
            <a:spLocks noChangeArrowheads="1"/>
          </p:cNvSpPr>
          <p:nvPr/>
        </p:nvSpPr>
        <p:spPr bwMode="auto">
          <a:xfrm>
            <a:off x="1143000" y="6019800"/>
            <a:ext cx="2743200" cy="954107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bn-BD" sz="28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ডিজিটাল কনটেন্ট</a:t>
            </a:r>
            <a:endParaRPr lang="en-US" sz="28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1448" name="Rectangle 13"/>
          <p:cNvSpPr>
            <a:spLocks noChangeArrowheads="1"/>
          </p:cNvSpPr>
          <p:nvPr/>
        </p:nvSpPr>
        <p:spPr bwMode="auto">
          <a:xfrm>
            <a:off x="4876800" y="5867400"/>
            <a:ext cx="3581400" cy="954107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bn-BD" sz="28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তথ্য ও যোগাযোগ প্রযুক্তিতে</a:t>
            </a:r>
            <a:endParaRPr lang="en-US" sz="28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143000"/>
            <a:ext cx="339566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143000"/>
            <a:ext cx="3146425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427663" y="3119438"/>
            <a:ext cx="2600325" cy="557212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n-BD" sz="2800" b="1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মাল্টিমিডিয়ার ক্লাস</a:t>
            </a:r>
            <a:endParaRPr lang="en-AU" sz="2800" b="1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Frame 3"/>
          <p:cNvSpPr>
            <a:spLocks/>
          </p:cNvSpPr>
          <p:nvPr/>
        </p:nvSpPr>
        <p:spPr bwMode="auto">
          <a:xfrm>
            <a:off x="0" y="-41275"/>
            <a:ext cx="9240838" cy="6899275"/>
          </a:xfrm>
          <a:custGeom>
            <a:avLst/>
            <a:gdLst>
              <a:gd name="T0" fmla="*/ 4620419 w 9240838"/>
              <a:gd name="T1" fmla="*/ 0 h 6899275"/>
              <a:gd name="T2" fmla="*/ 0 w 9240838"/>
              <a:gd name="T3" fmla="*/ 3449734 h 6899275"/>
              <a:gd name="T4" fmla="*/ 4620419 w 9240838"/>
              <a:gd name="T5" fmla="*/ 6899275 h 6899275"/>
              <a:gd name="T6" fmla="*/ 9240838 w 9240838"/>
              <a:gd name="T7" fmla="*/ 3449734 h 6899275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35196 w 9240838"/>
              <a:gd name="T13" fmla="*/ 235196 h 6899275"/>
              <a:gd name="T14" fmla="*/ 9005646 w 9240838"/>
              <a:gd name="T15" fmla="*/ 6664079 h 68992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40838" h="6899275">
                <a:moveTo>
                  <a:pt x="0" y="0"/>
                </a:moveTo>
                <a:lnTo>
                  <a:pt x="9240838" y="0"/>
                </a:lnTo>
                <a:lnTo>
                  <a:pt x="9240838" y="6899275"/>
                </a:lnTo>
                <a:lnTo>
                  <a:pt x="0" y="6899275"/>
                </a:lnTo>
                <a:close/>
                <a:moveTo>
                  <a:pt x="235196" y="235196"/>
                </a:moveTo>
                <a:lnTo>
                  <a:pt x="235196" y="6664079"/>
                </a:lnTo>
                <a:lnTo>
                  <a:pt x="9005642" y="6664079"/>
                </a:lnTo>
                <a:lnTo>
                  <a:pt x="9005642" y="235196"/>
                </a:lnTo>
                <a:close/>
              </a:path>
            </a:pathLst>
          </a:custGeom>
          <a:solidFill>
            <a:srgbClr val="0000FF"/>
          </a:solidFill>
          <a:ln w="38100" cap="flat" cmpd="sng" algn="ctr">
            <a:solidFill>
              <a:srgbClr val="FF00FF"/>
            </a:solidFill>
            <a:prstDash val="lgDash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3490" name="Rectangle 3"/>
          <p:cNvSpPr>
            <a:spLocks noChangeArrowheads="1"/>
          </p:cNvSpPr>
          <p:nvPr/>
        </p:nvSpPr>
        <p:spPr bwMode="auto">
          <a:xfrm>
            <a:off x="228600" y="228600"/>
            <a:ext cx="8763000" cy="6400800"/>
          </a:xfrm>
          <a:prstGeom prst="rect">
            <a:avLst/>
          </a:prstGeom>
          <a:noFill/>
          <a:ln w="1778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95400" y="381000"/>
            <a:ext cx="6705600" cy="584775"/>
          </a:xfrm>
          <a:prstGeom prst="rect">
            <a:avLst/>
          </a:prstGeom>
          <a:solidFill>
            <a:srgbClr val="0000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bn-BD" sz="28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বিনোদনের ক্ষেত্রে মাল্টিমিডিয়ার ব্যবহার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7655" name="Picture 8" descr="images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3124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1" name="Picture 15" descr="index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7575" y="3733800"/>
            <a:ext cx="31908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5" descr="Slide Pictu -2 (8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9350" y="3733800"/>
            <a:ext cx="3257550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1" name="Picture 13" descr="images5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143000"/>
            <a:ext cx="3124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6" name="Rectangle 10"/>
          <p:cNvSpPr>
            <a:spLocks noChangeArrowheads="1"/>
          </p:cNvSpPr>
          <p:nvPr/>
        </p:nvSpPr>
        <p:spPr bwMode="auto">
          <a:xfrm>
            <a:off x="914400" y="3124200"/>
            <a:ext cx="2514600" cy="523220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n-BD" sz="28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চলচ্চিত্র নির্মাণ</a:t>
            </a:r>
            <a:endParaRPr lang="en-US" sz="28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3497" name="Rectangle 11"/>
          <p:cNvSpPr>
            <a:spLocks noChangeArrowheads="1"/>
          </p:cNvSpPr>
          <p:nvPr/>
        </p:nvSpPr>
        <p:spPr bwMode="auto">
          <a:xfrm>
            <a:off x="4495800" y="3048000"/>
            <a:ext cx="4419600" cy="523220"/>
          </a:xfrm>
          <a:prstGeom prst="rect">
            <a:avLst/>
          </a:prstGeom>
          <a:solidFill>
            <a:srgbClr val="0000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n-BD" sz="28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টেলিভিশনের জন্য অনুষ্ঠান</a:t>
            </a:r>
            <a:endParaRPr lang="en-US" sz="28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3498" name="Rectangle 12"/>
          <p:cNvSpPr>
            <a:spLocks noChangeArrowheads="1"/>
          </p:cNvSpPr>
          <p:nvPr/>
        </p:nvSpPr>
        <p:spPr bwMode="auto">
          <a:xfrm>
            <a:off x="4800600" y="5943600"/>
            <a:ext cx="3733800" cy="523220"/>
          </a:xfrm>
          <a:prstGeom prst="rect">
            <a:avLst/>
          </a:prstGeom>
          <a:solidFill>
            <a:srgbClr val="0000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n-BD" sz="28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কম্পিউটার গেমস তৈরি</a:t>
            </a:r>
            <a:endParaRPr lang="en-US" sz="28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3499" name="Rectangle 13"/>
          <p:cNvSpPr>
            <a:spLocks noChangeArrowheads="1"/>
          </p:cNvSpPr>
          <p:nvPr/>
        </p:nvSpPr>
        <p:spPr bwMode="auto">
          <a:xfrm>
            <a:off x="1676400" y="5867400"/>
            <a:ext cx="1828800" cy="523220"/>
          </a:xfrm>
          <a:prstGeom prst="rect">
            <a:avLst/>
          </a:prstGeom>
          <a:solidFill>
            <a:srgbClr val="0000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n-BD" sz="28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সংবাদ পাঠ</a:t>
            </a:r>
            <a:endParaRPr lang="en-US" sz="28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rame 3"/>
          <p:cNvSpPr>
            <a:spLocks/>
          </p:cNvSpPr>
          <p:nvPr/>
        </p:nvSpPr>
        <p:spPr bwMode="auto">
          <a:xfrm>
            <a:off x="0" y="-41275"/>
            <a:ext cx="9240838" cy="6899275"/>
          </a:xfrm>
          <a:custGeom>
            <a:avLst/>
            <a:gdLst>
              <a:gd name="T0" fmla="*/ 4620419 w 9240838"/>
              <a:gd name="T1" fmla="*/ 0 h 6899275"/>
              <a:gd name="T2" fmla="*/ 0 w 9240838"/>
              <a:gd name="T3" fmla="*/ 3449734 h 6899275"/>
              <a:gd name="T4" fmla="*/ 4620419 w 9240838"/>
              <a:gd name="T5" fmla="*/ 6899275 h 6899275"/>
              <a:gd name="T6" fmla="*/ 9240838 w 9240838"/>
              <a:gd name="T7" fmla="*/ 3449734 h 6899275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35196 w 9240838"/>
              <a:gd name="T13" fmla="*/ 235196 h 6899275"/>
              <a:gd name="T14" fmla="*/ 9005646 w 9240838"/>
              <a:gd name="T15" fmla="*/ 6664079 h 68992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40838" h="6899275">
                <a:moveTo>
                  <a:pt x="0" y="0"/>
                </a:moveTo>
                <a:lnTo>
                  <a:pt x="9240838" y="0"/>
                </a:lnTo>
                <a:lnTo>
                  <a:pt x="9240838" y="6899275"/>
                </a:lnTo>
                <a:lnTo>
                  <a:pt x="0" y="6899275"/>
                </a:lnTo>
                <a:close/>
                <a:moveTo>
                  <a:pt x="235196" y="235196"/>
                </a:moveTo>
                <a:lnTo>
                  <a:pt x="235196" y="6664079"/>
                </a:lnTo>
                <a:lnTo>
                  <a:pt x="9005642" y="6664079"/>
                </a:lnTo>
                <a:lnTo>
                  <a:pt x="9005642" y="235196"/>
                </a:lnTo>
                <a:close/>
              </a:path>
            </a:pathLst>
          </a:custGeom>
          <a:solidFill>
            <a:srgbClr val="0000FF"/>
          </a:solidFill>
          <a:ln w="38100" cap="flat" cmpd="sng" algn="ctr">
            <a:solidFill>
              <a:srgbClr val="FF00FF"/>
            </a:solidFill>
            <a:prstDash val="lgDash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228600" y="228600"/>
            <a:ext cx="8763000" cy="6400800"/>
          </a:xfrm>
          <a:prstGeom prst="rect">
            <a:avLst/>
          </a:prstGeom>
          <a:noFill/>
          <a:ln w="1778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90600" y="382588"/>
            <a:ext cx="6324600" cy="608012"/>
          </a:xfrm>
          <a:prstGeom prst="rect">
            <a:avLst/>
          </a:prstGeom>
          <a:solidFill>
            <a:srgbClr val="FF99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bn-BD" sz="3200" dirty="0">
                <a:latin typeface="NikoshBAN" pitchFamily="2" charset="0"/>
                <a:cs typeface="NikoshBAN" pitchFamily="2" charset="0"/>
              </a:rPr>
              <a:t>বিজ্ঞাপনের কাজে মাল্টিমিডিয়ার ব্যবহার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193800"/>
            <a:ext cx="3886200" cy="20066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/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srgbClr val="000000"/>
              </a:solidFill>
              <a:latin typeface="Arial" charset="0"/>
              <a:cs typeface="Vrinda" pitchFamily="2" charset="0"/>
            </a:endParaRPr>
          </a:p>
        </p:txBody>
      </p:sp>
      <p:pic>
        <p:nvPicPr>
          <p:cNvPr id="29706" name="Picture 10" descr="NC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886200"/>
            <a:ext cx="3581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9" name="Rectangle 10"/>
          <p:cNvSpPr>
            <a:spLocks noChangeArrowheads="1"/>
          </p:cNvSpPr>
          <p:nvPr/>
        </p:nvSpPr>
        <p:spPr bwMode="auto">
          <a:xfrm>
            <a:off x="5257800" y="5961063"/>
            <a:ext cx="3505200" cy="523220"/>
          </a:xfrm>
          <a:prstGeom prst="rect">
            <a:avLst/>
          </a:prstGeom>
          <a:solidFill>
            <a:srgbClr val="FF99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n-BD" sz="28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ডিজিটাল  বিজ্ঞাপন</a:t>
            </a:r>
            <a:endParaRPr lang="en-US" sz="28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4760" name="Rectangle 12"/>
          <p:cNvSpPr>
            <a:spLocks noChangeArrowheads="1"/>
          </p:cNvSpPr>
          <p:nvPr/>
        </p:nvSpPr>
        <p:spPr bwMode="auto">
          <a:xfrm>
            <a:off x="838200" y="3276600"/>
            <a:ext cx="3098800" cy="461665"/>
          </a:xfrm>
          <a:prstGeom prst="rect">
            <a:avLst/>
          </a:prstGeom>
          <a:solidFill>
            <a:srgbClr val="FF99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n-BD" sz="24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টেলিভিশন বিজ্ঞাপন</a:t>
            </a:r>
            <a:endParaRPr lang="en-US" sz="24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 descr="images (4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46604" y="1290714"/>
            <a:ext cx="3187893" cy="174784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4800600" y="3200400"/>
            <a:ext cx="3657600" cy="523220"/>
          </a:xfrm>
          <a:prstGeom prst="rect">
            <a:avLst/>
          </a:prstGeom>
          <a:solidFill>
            <a:srgbClr val="FF99CC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NikoshBAN" pitchFamily="2" charset="0"/>
                <a:cs typeface="NikoshBAN" pitchFamily="2" charset="0"/>
              </a:rPr>
              <a:t>প্রশিক্ষণ কেন্দ্রে বিনোদন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960813"/>
            <a:ext cx="38100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4" name="Rectangle 10"/>
          <p:cNvSpPr>
            <a:spLocks noChangeArrowheads="1"/>
          </p:cNvSpPr>
          <p:nvPr/>
        </p:nvSpPr>
        <p:spPr bwMode="auto">
          <a:xfrm>
            <a:off x="1828800" y="5943600"/>
            <a:ext cx="2438400" cy="523220"/>
          </a:xfrm>
          <a:prstGeom prst="rect">
            <a:avLst/>
          </a:prstGeom>
          <a:solidFill>
            <a:srgbClr val="FF99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n-BD" sz="28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গাড়ী চালনায়</a:t>
            </a:r>
            <a:endParaRPr lang="en-US" sz="28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Frame 3"/>
          <p:cNvSpPr>
            <a:spLocks/>
          </p:cNvSpPr>
          <p:nvPr/>
        </p:nvSpPr>
        <p:spPr bwMode="auto">
          <a:xfrm>
            <a:off x="0" y="-41275"/>
            <a:ext cx="9240838" cy="6899275"/>
          </a:xfrm>
          <a:custGeom>
            <a:avLst/>
            <a:gdLst>
              <a:gd name="T0" fmla="*/ 4620419 w 9240838"/>
              <a:gd name="T1" fmla="*/ 0 h 6899275"/>
              <a:gd name="T2" fmla="*/ 0 w 9240838"/>
              <a:gd name="T3" fmla="*/ 3449734 h 6899275"/>
              <a:gd name="T4" fmla="*/ 4620419 w 9240838"/>
              <a:gd name="T5" fmla="*/ 6899275 h 6899275"/>
              <a:gd name="T6" fmla="*/ 9240838 w 9240838"/>
              <a:gd name="T7" fmla="*/ 3449734 h 6899275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35196 w 9240838"/>
              <a:gd name="T13" fmla="*/ 235196 h 6899275"/>
              <a:gd name="T14" fmla="*/ 9005646 w 9240838"/>
              <a:gd name="T15" fmla="*/ 6664079 h 68992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40838" h="6899275">
                <a:moveTo>
                  <a:pt x="0" y="0"/>
                </a:moveTo>
                <a:lnTo>
                  <a:pt x="9240838" y="0"/>
                </a:lnTo>
                <a:lnTo>
                  <a:pt x="9240838" y="6899275"/>
                </a:lnTo>
                <a:lnTo>
                  <a:pt x="0" y="6899275"/>
                </a:lnTo>
                <a:close/>
                <a:moveTo>
                  <a:pt x="235196" y="235196"/>
                </a:moveTo>
                <a:lnTo>
                  <a:pt x="235196" y="6664079"/>
                </a:lnTo>
                <a:lnTo>
                  <a:pt x="9005642" y="6664079"/>
                </a:lnTo>
                <a:lnTo>
                  <a:pt x="9005642" y="235196"/>
                </a:lnTo>
                <a:close/>
              </a:path>
            </a:pathLst>
          </a:custGeom>
          <a:solidFill>
            <a:srgbClr val="0000FF"/>
          </a:solidFill>
          <a:ln w="38100" cap="flat" cmpd="sng" algn="ctr">
            <a:solidFill>
              <a:srgbClr val="FF00FF"/>
            </a:solidFill>
            <a:prstDash val="lgDash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228600" y="228600"/>
            <a:ext cx="8763000" cy="6400800"/>
          </a:xfrm>
          <a:prstGeom prst="rect">
            <a:avLst/>
          </a:prstGeom>
          <a:noFill/>
          <a:ln w="1778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54075" y="1295400"/>
            <a:ext cx="3679825" cy="19812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/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981200" y="381000"/>
            <a:ext cx="5257800" cy="669925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bn-BD" sz="2800" b="1">
                <a:latin typeface="NikoshBAN" pitchFamily="2" charset="0"/>
                <a:cs typeface="NikoshBAN" pitchFamily="2" charset="0"/>
              </a:rPr>
              <a:t>প্রকাশনায় মাল্টিমিডিয়ার ব্যবহার</a:t>
            </a:r>
            <a:r>
              <a:rPr lang="en-US" sz="360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>
                <a:latin typeface="NikoshBAN" pitchFamily="2" charset="0"/>
                <a:cs typeface="NikoshBAN" pitchFamily="2" charset="0"/>
              </a:rPr>
              <a:t>   </a:t>
            </a:r>
            <a:endParaRPr lang="en-US" sz="360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8680" name="Picture 9" descr="inde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290638"/>
            <a:ext cx="3276600" cy="190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11" descr="index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505200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4" name="Rectangle 10"/>
          <p:cNvSpPr>
            <a:spLocks noChangeArrowheads="1"/>
          </p:cNvSpPr>
          <p:nvPr/>
        </p:nvSpPr>
        <p:spPr bwMode="auto">
          <a:xfrm>
            <a:off x="1524000" y="3276600"/>
            <a:ext cx="2743200" cy="523220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n-BD" sz="28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বিভিন্ন প্রকার বই</a:t>
            </a:r>
            <a:endParaRPr lang="en-US" sz="28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5785" name="Rectangle 12"/>
          <p:cNvSpPr>
            <a:spLocks noChangeArrowheads="1"/>
          </p:cNvSpPr>
          <p:nvPr/>
        </p:nvSpPr>
        <p:spPr bwMode="auto">
          <a:xfrm>
            <a:off x="1676400" y="5943600"/>
            <a:ext cx="1400175" cy="547688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n-BD" sz="2800" b="1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পত্র-পত্রিকা</a:t>
            </a:r>
            <a:endParaRPr lang="en-US" sz="2800" b="1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5786" name="Rectangle 13"/>
          <p:cNvSpPr>
            <a:spLocks noChangeArrowheads="1"/>
          </p:cNvSpPr>
          <p:nvPr/>
        </p:nvSpPr>
        <p:spPr bwMode="auto">
          <a:xfrm>
            <a:off x="5867400" y="3276600"/>
            <a:ext cx="1905000" cy="461665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n-BD" sz="24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ম্যাগাজিন</a:t>
            </a:r>
            <a:endParaRPr lang="en-US" sz="24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 preferRelativeResize="0"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886200"/>
            <a:ext cx="3581400" cy="182245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4572000" y="5867400"/>
            <a:ext cx="4267200" cy="52322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n-BD" sz="2800" b="1">
                <a:latin typeface="NikoshBAN" pitchFamily="2" charset="0"/>
                <a:cs typeface="NikoshBAN" pitchFamily="2" charset="0"/>
              </a:rPr>
              <a:t>ব্যবসা ক্ষেত্রে মাল্টিমিডিয়া</a:t>
            </a:r>
            <a:endParaRPr lang="en-AU" sz="2800" b="1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Frame 3"/>
          <p:cNvSpPr>
            <a:spLocks/>
          </p:cNvSpPr>
          <p:nvPr/>
        </p:nvSpPr>
        <p:spPr bwMode="auto">
          <a:xfrm>
            <a:off x="0" y="-41275"/>
            <a:ext cx="9240838" cy="6899275"/>
          </a:xfrm>
          <a:custGeom>
            <a:avLst/>
            <a:gdLst>
              <a:gd name="T0" fmla="*/ 4620419 w 9240838"/>
              <a:gd name="T1" fmla="*/ 0 h 6899275"/>
              <a:gd name="T2" fmla="*/ 0 w 9240838"/>
              <a:gd name="T3" fmla="*/ 3449734 h 6899275"/>
              <a:gd name="T4" fmla="*/ 4620419 w 9240838"/>
              <a:gd name="T5" fmla="*/ 6899275 h 6899275"/>
              <a:gd name="T6" fmla="*/ 9240838 w 9240838"/>
              <a:gd name="T7" fmla="*/ 3449734 h 6899275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35196 w 9240838"/>
              <a:gd name="T13" fmla="*/ 235196 h 6899275"/>
              <a:gd name="T14" fmla="*/ 9005646 w 9240838"/>
              <a:gd name="T15" fmla="*/ 6664079 h 68992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40838" h="6899275">
                <a:moveTo>
                  <a:pt x="0" y="0"/>
                </a:moveTo>
                <a:lnTo>
                  <a:pt x="9240838" y="0"/>
                </a:lnTo>
                <a:lnTo>
                  <a:pt x="9240838" y="6899275"/>
                </a:lnTo>
                <a:lnTo>
                  <a:pt x="0" y="6899275"/>
                </a:lnTo>
                <a:close/>
                <a:moveTo>
                  <a:pt x="235196" y="235196"/>
                </a:moveTo>
                <a:lnTo>
                  <a:pt x="235196" y="6664079"/>
                </a:lnTo>
                <a:lnTo>
                  <a:pt x="9005642" y="6664079"/>
                </a:lnTo>
                <a:lnTo>
                  <a:pt x="9005642" y="235196"/>
                </a:lnTo>
                <a:close/>
              </a:path>
            </a:pathLst>
          </a:custGeom>
          <a:solidFill>
            <a:srgbClr val="0000FF"/>
          </a:solidFill>
          <a:ln w="38100" cap="flat" cmpd="sng" algn="ctr">
            <a:solidFill>
              <a:srgbClr val="FF00FF"/>
            </a:solidFill>
            <a:prstDash val="lgDash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228600" y="228600"/>
            <a:ext cx="8763000" cy="6400800"/>
          </a:xfrm>
          <a:prstGeom prst="rect">
            <a:avLst/>
          </a:prstGeom>
          <a:noFill/>
          <a:ln w="1778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5800" y="3886200"/>
            <a:ext cx="3357563" cy="19812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/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2000" y="381000"/>
            <a:ext cx="7391400" cy="523220"/>
          </a:xfrm>
          <a:prstGeom prst="rect">
            <a:avLst/>
          </a:prstGeom>
          <a:solidFill>
            <a:srgbClr val="80008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bn-BD" sz="28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বিজ্ঞান ও গবেষনায় মাল্টিমিডিয়ার ব্যবহার</a:t>
            </a:r>
            <a:r>
              <a:rPr lang="bn-BD" sz="2800" b="1" dirty="0">
                <a:latin typeface="NikoshBAN" pitchFamily="2" charset="0"/>
                <a:cs typeface="NikoshBAN" pitchFamily="2" charset="0"/>
              </a:rPr>
              <a:t>   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 descr="doctor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066800"/>
            <a:ext cx="342900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11" descr="images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733800"/>
            <a:ext cx="35004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8" name="Rectangle 10"/>
          <p:cNvSpPr>
            <a:spLocks noChangeArrowheads="1"/>
          </p:cNvSpPr>
          <p:nvPr/>
        </p:nvSpPr>
        <p:spPr bwMode="auto">
          <a:xfrm>
            <a:off x="1676400" y="3124200"/>
            <a:ext cx="2057400" cy="608013"/>
          </a:xfrm>
          <a:prstGeom prst="rect">
            <a:avLst/>
          </a:prstGeom>
          <a:solidFill>
            <a:srgbClr val="800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n-BD" sz="2400" dirty="0">
                <a:solidFill>
                  <a:schemeClr val="bg1"/>
                </a:solidFill>
              </a:rPr>
              <a:t> </a:t>
            </a:r>
            <a:r>
              <a:rPr lang="bn-BD" sz="32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চিকিৎসা </a:t>
            </a:r>
            <a:endParaRPr lang="en-US" sz="32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1929" name="Rectangle 12"/>
          <p:cNvSpPr>
            <a:spLocks noChangeArrowheads="1"/>
          </p:cNvSpPr>
          <p:nvPr/>
        </p:nvSpPr>
        <p:spPr bwMode="auto">
          <a:xfrm>
            <a:off x="5410200" y="5943600"/>
            <a:ext cx="2819400" cy="523220"/>
          </a:xfrm>
          <a:prstGeom prst="rect">
            <a:avLst/>
          </a:prstGeom>
          <a:solidFill>
            <a:srgbClr val="800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n-BD" sz="28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মহাকাশ গবেষণা</a:t>
            </a:r>
            <a:endParaRPr lang="en-US" sz="28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1930" name="Rectangle 13"/>
          <p:cNvSpPr>
            <a:spLocks noChangeArrowheads="1"/>
          </p:cNvSpPr>
          <p:nvPr/>
        </p:nvSpPr>
        <p:spPr bwMode="auto">
          <a:xfrm>
            <a:off x="609600" y="5867400"/>
            <a:ext cx="3429000" cy="523220"/>
          </a:xfrm>
          <a:prstGeom prst="rect">
            <a:avLst/>
          </a:prstGeom>
          <a:solidFill>
            <a:srgbClr val="800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n-BD" sz="28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জেনেটিক গবেষণা</a:t>
            </a:r>
            <a:endParaRPr lang="en-US" sz="28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 preferRelativeResize="0"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1066800"/>
            <a:ext cx="3733800" cy="2009775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876800" y="3124200"/>
            <a:ext cx="2819400" cy="547688"/>
          </a:xfrm>
          <a:prstGeom prst="rect">
            <a:avLst/>
          </a:prstGeom>
          <a:solidFill>
            <a:srgbClr val="800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bn-BD" sz="2800" b="1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গবেষণার কাজে</a:t>
            </a:r>
            <a:r>
              <a:rPr lang="bn-BD" sz="280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80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Frame 3"/>
          <p:cNvSpPr>
            <a:spLocks/>
          </p:cNvSpPr>
          <p:nvPr/>
        </p:nvSpPr>
        <p:spPr bwMode="auto">
          <a:xfrm>
            <a:off x="0" y="-41275"/>
            <a:ext cx="9240838" cy="6899275"/>
          </a:xfrm>
          <a:custGeom>
            <a:avLst/>
            <a:gdLst>
              <a:gd name="T0" fmla="*/ 4620419 w 9240838"/>
              <a:gd name="T1" fmla="*/ 0 h 6899275"/>
              <a:gd name="T2" fmla="*/ 0 w 9240838"/>
              <a:gd name="T3" fmla="*/ 3449734 h 6899275"/>
              <a:gd name="T4" fmla="*/ 4620419 w 9240838"/>
              <a:gd name="T5" fmla="*/ 6899275 h 6899275"/>
              <a:gd name="T6" fmla="*/ 9240838 w 9240838"/>
              <a:gd name="T7" fmla="*/ 3449734 h 6899275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35196 w 9240838"/>
              <a:gd name="T13" fmla="*/ 235196 h 6899275"/>
              <a:gd name="T14" fmla="*/ 9005646 w 9240838"/>
              <a:gd name="T15" fmla="*/ 6664079 h 68992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40838" h="6899275">
                <a:moveTo>
                  <a:pt x="0" y="0"/>
                </a:moveTo>
                <a:lnTo>
                  <a:pt x="9240838" y="0"/>
                </a:lnTo>
                <a:lnTo>
                  <a:pt x="9240838" y="6899275"/>
                </a:lnTo>
                <a:lnTo>
                  <a:pt x="0" y="6899275"/>
                </a:lnTo>
                <a:close/>
                <a:moveTo>
                  <a:pt x="235196" y="235196"/>
                </a:moveTo>
                <a:lnTo>
                  <a:pt x="235196" y="6664079"/>
                </a:lnTo>
                <a:lnTo>
                  <a:pt x="9005642" y="6664079"/>
                </a:lnTo>
                <a:lnTo>
                  <a:pt x="9005642" y="235196"/>
                </a:lnTo>
                <a:close/>
              </a:path>
            </a:pathLst>
          </a:custGeom>
          <a:solidFill>
            <a:srgbClr val="0000FF"/>
          </a:solidFill>
          <a:ln w="38100" cap="flat" cmpd="sng" algn="ctr">
            <a:solidFill>
              <a:srgbClr val="FF00FF"/>
            </a:solidFill>
            <a:prstDash val="lgDash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228600" y="228600"/>
            <a:ext cx="8763000" cy="6400800"/>
          </a:xfrm>
          <a:prstGeom prst="rect">
            <a:avLst/>
          </a:prstGeom>
          <a:noFill/>
          <a:ln w="1778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Flowchart: Sequential Access Storage 8"/>
          <p:cNvSpPr>
            <a:spLocks noChangeArrowheads="1"/>
          </p:cNvSpPr>
          <p:nvPr/>
        </p:nvSpPr>
        <p:spPr bwMode="auto">
          <a:xfrm>
            <a:off x="1371600" y="609600"/>
            <a:ext cx="6172200" cy="990600"/>
          </a:xfrm>
          <a:prstGeom prst="flowChartMagneticTape">
            <a:avLst/>
          </a:prstGeom>
          <a:solidFill>
            <a:srgbClr val="C00000"/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600">
                <a:solidFill>
                  <a:srgbClr val="FFFFFF"/>
                </a:solidFill>
                <a:latin typeface="NikoshBAN" pitchFamily="2" charset="0"/>
                <a:cs typeface="NikoshBAN" pitchFamily="2" charset="0"/>
              </a:rPr>
              <a:t>পাঠ পরিচিতি</a:t>
            </a:r>
          </a:p>
        </p:txBody>
      </p:sp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533400" y="3276599"/>
            <a:ext cx="8086725" cy="193899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4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4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ওযোগাযোগ</a:t>
            </a:r>
            <a:r>
              <a:rPr lang="en-US" sz="4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প্রযুক্তি</a:t>
            </a:r>
            <a:endParaRPr lang="en-US" sz="4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4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শ্রেণিঃ</a:t>
            </a:r>
            <a:r>
              <a:rPr lang="en-US" sz="4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নবম ও দশম</a:t>
            </a:r>
          </a:p>
          <a:p>
            <a:pPr algn="ctr"/>
            <a:r>
              <a:rPr lang="bn-BD" sz="4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অধ্যায়ঃ </a:t>
            </a:r>
            <a:r>
              <a:rPr lang="bn-BD" sz="4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৫ম</a:t>
            </a:r>
            <a:endParaRPr lang="en-US" sz="4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build="allAtOnce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Frame 3"/>
          <p:cNvSpPr>
            <a:spLocks/>
          </p:cNvSpPr>
          <p:nvPr/>
        </p:nvSpPr>
        <p:spPr bwMode="auto">
          <a:xfrm>
            <a:off x="0" y="-41275"/>
            <a:ext cx="9240838" cy="6899275"/>
          </a:xfrm>
          <a:custGeom>
            <a:avLst/>
            <a:gdLst>
              <a:gd name="T0" fmla="*/ 4620419 w 9240838"/>
              <a:gd name="T1" fmla="*/ 0 h 6899275"/>
              <a:gd name="T2" fmla="*/ 0 w 9240838"/>
              <a:gd name="T3" fmla="*/ 3449734 h 6899275"/>
              <a:gd name="T4" fmla="*/ 4620419 w 9240838"/>
              <a:gd name="T5" fmla="*/ 6899275 h 6899275"/>
              <a:gd name="T6" fmla="*/ 9240838 w 9240838"/>
              <a:gd name="T7" fmla="*/ 3449734 h 6899275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35196 w 9240838"/>
              <a:gd name="T13" fmla="*/ 235196 h 6899275"/>
              <a:gd name="T14" fmla="*/ 9005646 w 9240838"/>
              <a:gd name="T15" fmla="*/ 6664079 h 68992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40838" h="6899275">
                <a:moveTo>
                  <a:pt x="0" y="0"/>
                </a:moveTo>
                <a:lnTo>
                  <a:pt x="9240838" y="0"/>
                </a:lnTo>
                <a:lnTo>
                  <a:pt x="9240838" y="6899275"/>
                </a:lnTo>
                <a:lnTo>
                  <a:pt x="0" y="6899275"/>
                </a:lnTo>
                <a:close/>
                <a:moveTo>
                  <a:pt x="235196" y="235196"/>
                </a:moveTo>
                <a:lnTo>
                  <a:pt x="235196" y="6664079"/>
                </a:lnTo>
                <a:lnTo>
                  <a:pt x="9005642" y="6664079"/>
                </a:lnTo>
                <a:lnTo>
                  <a:pt x="9005642" y="235196"/>
                </a:lnTo>
                <a:close/>
              </a:path>
            </a:pathLst>
          </a:custGeom>
          <a:solidFill>
            <a:srgbClr val="0000FF"/>
          </a:solidFill>
          <a:ln w="38100" cap="flat" cmpd="sng" algn="ctr">
            <a:solidFill>
              <a:srgbClr val="FF00FF"/>
            </a:solidFill>
            <a:prstDash val="lgDash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228600" y="228600"/>
            <a:ext cx="8763000" cy="6400800"/>
          </a:xfrm>
          <a:prstGeom prst="rect">
            <a:avLst/>
          </a:prstGeom>
          <a:noFill/>
          <a:ln w="1778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34417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2000" y="381000"/>
            <a:ext cx="7924800" cy="584775"/>
          </a:xfrm>
          <a:prstGeom prst="rect">
            <a:avLst/>
          </a:prstGeom>
          <a:solidFill>
            <a:srgbClr val="800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bn-IN" sz="3200" b="1" dirty="0">
                <a:solidFill>
                  <a:schemeClr val="bg1"/>
                </a:solidFill>
                <a:latin typeface="NikoshBAN" pitchFamily="2" charset="0"/>
                <a:ea typeface="SolaimanLipi" pitchFamily="65" charset="0"/>
                <a:cs typeface="NikoshBAN" pitchFamily="2" charset="0"/>
              </a:rPr>
              <a:t>মাল্টিমিডিয়ার মাধ্যমে তথ্যের সহজ উপস্থাপন</a:t>
            </a:r>
            <a:endParaRPr lang="en-US" sz="3200" b="1" dirty="0">
              <a:solidFill>
                <a:schemeClr val="bg1"/>
              </a:solidFill>
              <a:latin typeface="NikoshBAN" pitchFamily="2" charset="0"/>
              <a:ea typeface="SolaimanLipi" pitchFamily="65" charset="0"/>
              <a:cs typeface="NikoshBAN" pitchFamily="2" charset="0"/>
            </a:endParaRPr>
          </a:p>
        </p:txBody>
      </p:sp>
      <p:pic>
        <p:nvPicPr>
          <p:cNvPr id="20483" name="Picture 5" descr="Picture1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125" y="1143000"/>
            <a:ext cx="36480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5175" y="3810000"/>
            <a:ext cx="350996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4" name="Rectangle 11"/>
          <p:cNvSpPr>
            <a:spLocks noChangeArrowheads="1"/>
          </p:cNvSpPr>
          <p:nvPr/>
        </p:nvSpPr>
        <p:spPr bwMode="auto">
          <a:xfrm>
            <a:off x="609600" y="3200400"/>
            <a:ext cx="3200400" cy="523220"/>
          </a:xfrm>
          <a:prstGeom prst="rect">
            <a:avLst/>
          </a:prstGeom>
          <a:solidFill>
            <a:srgbClr val="80008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bn-BD" sz="28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সভাসম্মেলন কক্ষে</a:t>
            </a:r>
            <a:endParaRPr lang="en-US" sz="28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0905" name="Rectangle 12"/>
          <p:cNvSpPr>
            <a:spLocks noChangeArrowheads="1"/>
          </p:cNvSpPr>
          <p:nvPr/>
        </p:nvSpPr>
        <p:spPr bwMode="auto">
          <a:xfrm>
            <a:off x="5410200" y="3124200"/>
            <a:ext cx="3124200" cy="523220"/>
          </a:xfrm>
          <a:prstGeom prst="rect">
            <a:avLst/>
          </a:prstGeom>
          <a:solidFill>
            <a:srgbClr val="80008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bn-BD" sz="28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বড় পর্দায় বিশ্বকাপ</a:t>
            </a:r>
            <a:endParaRPr lang="en-US" sz="28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0906" name="Rectangle 14"/>
          <p:cNvSpPr>
            <a:spLocks noChangeArrowheads="1"/>
          </p:cNvSpPr>
          <p:nvPr/>
        </p:nvSpPr>
        <p:spPr bwMode="auto">
          <a:xfrm>
            <a:off x="457201" y="5919788"/>
            <a:ext cx="3276600" cy="523220"/>
          </a:xfrm>
          <a:prstGeom prst="rect">
            <a:avLst/>
          </a:prstGeom>
          <a:solidFill>
            <a:srgbClr val="80008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bn-BD" sz="28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ডিজিটাল সেমিনারে</a:t>
            </a:r>
            <a:endParaRPr lang="en-US" sz="28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6025" y="3810000"/>
            <a:ext cx="338137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4419600" y="5943601"/>
            <a:ext cx="4724400" cy="461665"/>
          </a:xfrm>
          <a:prstGeom prst="rect">
            <a:avLst/>
          </a:prstGeom>
          <a:solidFill>
            <a:srgbClr val="80008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n-BD" sz="24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তথ্য যোগাযোগে  মাল্টিমিডিয়া</a:t>
            </a:r>
            <a:endParaRPr lang="en-AU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Frame 3"/>
          <p:cNvSpPr>
            <a:spLocks/>
          </p:cNvSpPr>
          <p:nvPr/>
        </p:nvSpPr>
        <p:spPr bwMode="auto">
          <a:xfrm>
            <a:off x="0" y="-41275"/>
            <a:ext cx="9240838" cy="6899275"/>
          </a:xfrm>
          <a:custGeom>
            <a:avLst/>
            <a:gdLst>
              <a:gd name="T0" fmla="*/ 4620419 w 9240838"/>
              <a:gd name="T1" fmla="*/ 0 h 6899275"/>
              <a:gd name="T2" fmla="*/ 0 w 9240838"/>
              <a:gd name="T3" fmla="*/ 3449734 h 6899275"/>
              <a:gd name="T4" fmla="*/ 4620419 w 9240838"/>
              <a:gd name="T5" fmla="*/ 6899275 h 6899275"/>
              <a:gd name="T6" fmla="*/ 9240838 w 9240838"/>
              <a:gd name="T7" fmla="*/ 3449734 h 6899275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35196 w 9240838"/>
              <a:gd name="T13" fmla="*/ 235196 h 6899275"/>
              <a:gd name="T14" fmla="*/ 9005646 w 9240838"/>
              <a:gd name="T15" fmla="*/ 6664079 h 68992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40838" h="6899275">
                <a:moveTo>
                  <a:pt x="0" y="0"/>
                </a:moveTo>
                <a:lnTo>
                  <a:pt x="9240838" y="0"/>
                </a:lnTo>
                <a:lnTo>
                  <a:pt x="9240838" y="6899275"/>
                </a:lnTo>
                <a:lnTo>
                  <a:pt x="0" y="6899275"/>
                </a:lnTo>
                <a:close/>
                <a:moveTo>
                  <a:pt x="235196" y="235196"/>
                </a:moveTo>
                <a:lnTo>
                  <a:pt x="235196" y="6664079"/>
                </a:lnTo>
                <a:lnTo>
                  <a:pt x="9005642" y="6664079"/>
                </a:lnTo>
                <a:lnTo>
                  <a:pt x="9005642" y="235196"/>
                </a:lnTo>
                <a:close/>
              </a:path>
            </a:pathLst>
          </a:custGeom>
          <a:solidFill>
            <a:srgbClr val="0000FF"/>
          </a:solidFill>
          <a:ln w="38100" cap="flat" cmpd="sng" algn="ctr">
            <a:solidFill>
              <a:srgbClr val="FF00FF"/>
            </a:solidFill>
            <a:prstDash val="lgDash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228600" y="228600"/>
            <a:ext cx="8763000" cy="6400800"/>
          </a:xfrm>
          <a:prstGeom prst="rect">
            <a:avLst/>
          </a:prstGeom>
          <a:noFill/>
          <a:ln w="1778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4400" y="3886200"/>
            <a:ext cx="3505200" cy="19812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/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057400" y="442913"/>
            <a:ext cx="5257800" cy="547687"/>
          </a:xfrm>
          <a:prstGeom prst="rect">
            <a:avLst/>
          </a:prstGeom>
          <a:solidFill>
            <a:srgbClr val="FF99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bn-BD" sz="2800" b="1">
                <a:latin typeface="NikoshBAN" pitchFamily="2" charset="0"/>
                <a:cs typeface="NikoshBAN" pitchFamily="2" charset="0"/>
              </a:rPr>
              <a:t>ব্যবসায় মাল্টিমিডিয়ার ব্যবহার</a:t>
            </a:r>
            <a:endParaRPr lang="en-US" sz="2800" b="1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9878" name="Rectangle 10"/>
          <p:cNvSpPr>
            <a:spLocks noChangeArrowheads="1"/>
          </p:cNvSpPr>
          <p:nvPr/>
        </p:nvSpPr>
        <p:spPr bwMode="auto">
          <a:xfrm>
            <a:off x="762000" y="5943600"/>
            <a:ext cx="4114800" cy="523220"/>
          </a:xfrm>
          <a:prstGeom prst="rect">
            <a:avLst/>
          </a:prstGeom>
          <a:solidFill>
            <a:srgbClr val="FF99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n-BD" sz="28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আয়-ব্যয়ের উপস্থাপনা</a:t>
            </a:r>
            <a:endParaRPr lang="en-US" sz="28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3138" y="1143000"/>
            <a:ext cx="337026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419600" y="3200400"/>
            <a:ext cx="4343400" cy="461665"/>
          </a:xfrm>
          <a:prstGeom prst="rect">
            <a:avLst/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bn-BD" sz="2400" b="1" dirty="0">
                <a:latin typeface="NikoshBAN" pitchFamily="2" charset="0"/>
                <a:cs typeface="NikoshBAN" pitchFamily="2" charset="0"/>
              </a:rPr>
              <a:t>অফিসে মাল্টিমিডিয়া ব্যবহার</a:t>
            </a:r>
            <a:r>
              <a:rPr lang="bn-BD" sz="2400" b="1" dirty="0">
                <a:solidFill>
                  <a:srgbClr val="FF0066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400" b="1" dirty="0">
              <a:solidFill>
                <a:srgbClr val="FF0066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9881" name="Rectangle 11"/>
          <p:cNvSpPr>
            <a:spLocks noChangeArrowheads="1"/>
          </p:cNvSpPr>
          <p:nvPr/>
        </p:nvSpPr>
        <p:spPr bwMode="auto">
          <a:xfrm>
            <a:off x="685800" y="3276600"/>
            <a:ext cx="3505200" cy="523220"/>
          </a:xfrm>
          <a:prstGeom prst="rect">
            <a:avLst/>
          </a:prstGeom>
          <a:solidFill>
            <a:srgbClr val="FF99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n-BD" sz="28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অফিস ব্যবস্থাপনা</a:t>
            </a:r>
            <a:endParaRPr lang="en-US" sz="28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1" descr="facility-charges-multimedia-seminar-roo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6172" y="1365538"/>
            <a:ext cx="2933831" cy="162161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6870" name="Picture 6" descr="images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886200"/>
            <a:ext cx="3581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4" name="Rectangle 11"/>
          <p:cNvSpPr>
            <a:spLocks noChangeArrowheads="1"/>
          </p:cNvSpPr>
          <p:nvPr/>
        </p:nvSpPr>
        <p:spPr bwMode="auto">
          <a:xfrm>
            <a:off x="5486400" y="5867400"/>
            <a:ext cx="2971800" cy="523220"/>
          </a:xfrm>
          <a:prstGeom prst="rect">
            <a:avLst/>
          </a:prstGeom>
          <a:solidFill>
            <a:srgbClr val="FF99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n-BD" sz="28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মডেল প্রস্তুত</a:t>
            </a:r>
            <a:endParaRPr lang="en-US" sz="28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" dur="2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Frame 3"/>
          <p:cNvSpPr>
            <a:spLocks/>
          </p:cNvSpPr>
          <p:nvPr/>
        </p:nvSpPr>
        <p:spPr bwMode="auto">
          <a:xfrm>
            <a:off x="0" y="-41275"/>
            <a:ext cx="9240838" cy="6899275"/>
          </a:xfrm>
          <a:custGeom>
            <a:avLst/>
            <a:gdLst>
              <a:gd name="T0" fmla="*/ 4620419 w 9240838"/>
              <a:gd name="T1" fmla="*/ 0 h 6899275"/>
              <a:gd name="T2" fmla="*/ 0 w 9240838"/>
              <a:gd name="T3" fmla="*/ 3449734 h 6899275"/>
              <a:gd name="T4" fmla="*/ 4620419 w 9240838"/>
              <a:gd name="T5" fmla="*/ 6899275 h 6899275"/>
              <a:gd name="T6" fmla="*/ 9240838 w 9240838"/>
              <a:gd name="T7" fmla="*/ 3449734 h 6899275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35196 w 9240838"/>
              <a:gd name="T13" fmla="*/ 235196 h 6899275"/>
              <a:gd name="T14" fmla="*/ 9005646 w 9240838"/>
              <a:gd name="T15" fmla="*/ 6664079 h 68992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40838" h="6899275">
                <a:moveTo>
                  <a:pt x="0" y="0"/>
                </a:moveTo>
                <a:lnTo>
                  <a:pt x="9240838" y="0"/>
                </a:lnTo>
                <a:lnTo>
                  <a:pt x="9240838" y="6899275"/>
                </a:lnTo>
                <a:lnTo>
                  <a:pt x="0" y="6899275"/>
                </a:lnTo>
                <a:close/>
                <a:moveTo>
                  <a:pt x="235196" y="235196"/>
                </a:moveTo>
                <a:lnTo>
                  <a:pt x="235196" y="6664079"/>
                </a:lnTo>
                <a:lnTo>
                  <a:pt x="9005642" y="6664079"/>
                </a:lnTo>
                <a:lnTo>
                  <a:pt x="9005642" y="235196"/>
                </a:lnTo>
                <a:close/>
              </a:path>
            </a:pathLst>
          </a:custGeom>
          <a:solidFill>
            <a:srgbClr val="0000FF"/>
          </a:solidFill>
          <a:ln w="38100" cap="flat" cmpd="sng" algn="ctr">
            <a:solidFill>
              <a:srgbClr val="FF00FF"/>
            </a:solidFill>
            <a:prstDash val="lgDash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6562" name="Rectangle 3"/>
          <p:cNvSpPr>
            <a:spLocks noChangeArrowheads="1"/>
          </p:cNvSpPr>
          <p:nvPr/>
        </p:nvSpPr>
        <p:spPr bwMode="auto">
          <a:xfrm>
            <a:off x="228600" y="228600"/>
            <a:ext cx="8763000" cy="6400800"/>
          </a:xfrm>
          <a:prstGeom prst="rect">
            <a:avLst/>
          </a:prstGeom>
          <a:noFill/>
          <a:ln w="1778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5550" y="3810000"/>
            <a:ext cx="35750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66800" y="396875"/>
            <a:ext cx="7162800" cy="646331"/>
          </a:xfrm>
          <a:prstGeom prst="rect">
            <a:avLst/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bn-BD" sz="2800" b="1" dirty="0">
                <a:latin typeface="NikoshBAN" pitchFamily="2" charset="0"/>
                <a:cs typeface="NikoshBAN" pitchFamily="2" charset="0"/>
              </a:rPr>
              <a:t>আইন শৃঙ্খলা রক্ষায় মাল্টিমিডিয়ার ব্যবহার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  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8918" name="Picture 8" descr="images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9050" y="1219200"/>
            <a:ext cx="34353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9" descr="images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219200"/>
            <a:ext cx="3505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0" descr="images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8050" y="3784600"/>
            <a:ext cx="3435350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8" name="Rectangle 10"/>
          <p:cNvSpPr>
            <a:spLocks noChangeArrowheads="1"/>
          </p:cNvSpPr>
          <p:nvPr/>
        </p:nvSpPr>
        <p:spPr bwMode="auto">
          <a:xfrm>
            <a:off x="5486400" y="3248025"/>
            <a:ext cx="2771775" cy="547688"/>
          </a:xfrm>
          <a:prstGeom prst="rect">
            <a:avLst/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n-BD" sz="2800" u="sng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আইন-শৃঙ্খলা রক্ষাঃ</a:t>
            </a:r>
            <a:endParaRPr lang="en-US" sz="2800" u="sng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6569" name="Rectangle 11"/>
          <p:cNvSpPr>
            <a:spLocks noChangeArrowheads="1"/>
          </p:cNvSpPr>
          <p:nvPr/>
        </p:nvSpPr>
        <p:spPr bwMode="auto">
          <a:xfrm>
            <a:off x="5651500" y="5929313"/>
            <a:ext cx="2959100" cy="523220"/>
          </a:xfrm>
          <a:prstGeom prst="rect">
            <a:avLst/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n-BD" sz="28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ডাটাবেজ তৈরি।</a:t>
            </a:r>
            <a:endParaRPr lang="en-US" sz="28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6570" name="Rectangle 12"/>
          <p:cNvSpPr>
            <a:spLocks noChangeArrowheads="1"/>
          </p:cNvSpPr>
          <p:nvPr/>
        </p:nvSpPr>
        <p:spPr bwMode="auto">
          <a:xfrm>
            <a:off x="990600" y="3248025"/>
            <a:ext cx="3276600" cy="547688"/>
          </a:xfrm>
          <a:prstGeom prst="rect">
            <a:avLst/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n-BD" sz="28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অপরাধীদের চেহারা অংকন</a:t>
            </a:r>
            <a:endParaRPr lang="en-US" sz="28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6571" name="Rectangle 13"/>
          <p:cNvSpPr>
            <a:spLocks noChangeArrowheads="1"/>
          </p:cNvSpPr>
          <p:nvPr/>
        </p:nvSpPr>
        <p:spPr bwMode="auto">
          <a:xfrm>
            <a:off x="228600" y="5915025"/>
            <a:ext cx="5181600" cy="523220"/>
          </a:xfrm>
          <a:prstGeom prst="rect">
            <a:avLst/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n-BD" sz="28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অপরাধেরএলাকাসমূহচিহ্নিতকরণ</a:t>
            </a:r>
            <a:endParaRPr lang="en-US" sz="28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Frame 3"/>
          <p:cNvSpPr>
            <a:spLocks/>
          </p:cNvSpPr>
          <p:nvPr/>
        </p:nvSpPr>
        <p:spPr bwMode="auto">
          <a:xfrm>
            <a:off x="0" y="-41275"/>
            <a:ext cx="9240838" cy="6899275"/>
          </a:xfrm>
          <a:custGeom>
            <a:avLst/>
            <a:gdLst>
              <a:gd name="T0" fmla="*/ 4620419 w 9240838"/>
              <a:gd name="T1" fmla="*/ 0 h 6899275"/>
              <a:gd name="T2" fmla="*/ 0 w 9240838"/>
              <a:gd name="T3" fmla="*/ 3449734 h 6899275"/>
              <a:gd name="T4" fmla="*/ 4620419 w 9240838"/>
              <a:gd name="T5" fmla="*/ 6899275 h 6899275"/>
              <a:gd name="T6" fmla="*/ 9240838 w 9240838"/>
              <a:gd name="T7" fmla="*/ 3449734 h 6899275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35196 w 9240838"/>
              <a:gd name="T13" fmla="*/ 235196 h 6899275"/>
              <a:gd name="T14" fmla="*/ 9005646 w 9240838"/>
              <a:gd name="T15" fmla="*/ 6664079 h 68992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40838" h="6899275">
                <a:moveTo>
                  <a:pt x="0" y="0"/>
                </a:moveTo>
                <a:lnTo>
                  <a:pt x="9240838" y="0"/>
                </a:lnTo>
                <a:lnTo>
                  <a:pt x="9240838" y="6899275"/>
                </a:lnTo>
                <a:lnTo>
                  <a:pt x="0" y="6899275"/>
                </a:lnTo>
                <a:close/>
                <a:moveTo>
                  <a:pt x="235196" y="235196"/>
                </a:moveTo>
                <a:lnTo>
                  <a:pt x="235196" y="6664079"/>
                </a:lnTo>
                <a:lnTo>
                  <a:pt x="9005642" y="6664079"/>
                </a:lnTo>
                <a:lnTo>
                  <a:pt x="9005642" y="235196"/>
                </a:lnTo>
                <a:close/>
              </a:path>
            </a:pathLst>
          </a:custGeom>
          <a:solidFill>
            <a:srgbClr val="0000FF"/>
          </a:solidFill>
          <a:ln w="38100" cap="flat" cmpd="sng" algn="ctr">
            <a:solidFill>
              <a:srgbClr val="FF00FF"/>
            </a:solidFill>
            <a:prstDash val="lgDash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9634" name="Rectangle 3"/>
          <p:cNvSpPr>
            <a:spLocks noChangeArrowheads="1"/>
          </p:cNvSpPr>
          <p:nvPr/>
        </p:nvSpPr>
        <p:spPr bwMode="auto">
          <a:xfrm>
            <a:off x="228600" y="228600"/>
            <a:ext cx="8763000" cy="6400800"/>
          </a:xfrm>
          <a:prstGeom prst="rect">
            <a:avLst/>
          </a:prstGeom>
          <a:noFill/>
          <a:ln w="1778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 bwMode="auto">
          <a:xfrm>
            <a:off x="2057400" y="762000"/>
            <a:ext cx="4800600" cy="936625"/>
          </a:xfrm>
          <a:prstGeom prst="rect">
            <a:avLst/>
          </a:prstGeom>
          <a:solidFill>
            <a:srgbClr val="800080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ctr">
              <a:defRPr/>
            </a:pPr>
            <a:r>
              <a:rPr lang="bn-BD" sz="4400">
                <a:solidFill>
                  <a:srgbClr val="FFFFFF"/>
                </a:solidFill>
                <a:latin typeface="NikoshBAN" pitchFamily="2" charset="0"/>
                <a:cs typeface="NikoshBAN" pitchFamily="2" charset="0"/>
              </a:rPr>
              <a:t>একক কাজ </a:t>
            </a:r>
            <a:endParaRPr lang="en-US" sz="4400">
              <a:solidFill>
                <a:srgbClr val="FFFFFF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1748" name="Picture 6" descr="Picture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981200"/>
            <a:ext cx="335280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4"/>
          <p:cNvSpPr>
            <a:spLocks noChangeArrowheads="1"/>
          </p:cNvSpPr>
          <p:nvPr/>
        </p:nvSpPr>
        <p:spPr bwMode="auto">
          <a:xfrm>
            <a:off x="533400" y="4038600"/>
            <a:ext cx="8159750" cy="7302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bn-BD" sz="4000">
                <a:latin typeface="NikoshBAN" pitchFamily="2" charset="0"/>
                <a:cs typeface="NikoshBAN" pitchFamily="2" charset="0"/>
              </a:rPr>
              <a:t>মাল্টিমিডিয়া ধারন ও পরিচালনার যন্ত্র কি কি ?</a:t>
            </a:r>
            <a:endParaRPr lang="en-US" sz="400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79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Frame 3"/>
          <p:cNvSpPr>
            <a:spLocks/>
          </p:cNvSpPr>
          <p:nvPr/>
        </p:nvSpPr>
        <p:spPr bwMode="auto">
          <a:xfrm>
            <a:off x="0" y="-41275"/>
            <a:ext cx="9240838" cy="6899275"/>
          </a:xfrm>
          <a:custGeom>
            <a:avLst/>
            <a:gdLst>
              <a:gd name="T0" fmla="*/ 4620419 w 9240838"/>
              <a:gd name="T1" fmla="*/ 0 h 6899275"/>
              <a:gd name="T2" fmla="*/ 0 w 9240838"/>
              <a:gd name="T3" fmla="*/ 3449734 h 6899275"/>
              <a:gd name="T4" fmla="*/ 4620419 w 9240838"/>
              <a:gd name="T5" fmla="*/ 6899275 h 6899275"/>
              <a:gd name="T6" fmla="*/ 9240838 w 9240838"/>
              <a:gd name="T7" fmla="*/ 3449734 h 6899275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35196 w 9240838"/>
              <a:gd name="T13" fmla="*/ 235196 h 6899275"/>
              <a:gd name="T14" fmla="*/ 9005646 w 9240838"/>
              <a:gd name="T15" fmla="*/ 6664079 h 68992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40838" h="6899275">
                <a:moveTo>
                  <a:pt x="0" y="0"/>
                </a:moveTo>
                <a:lnTo>
                  <a:pt x="9240838" y="0"/>
                </a:lnTo>
                <a:lnTo>
                  <a:pt x="9240838" y="6899275"/>
                </a:lnTo>
                <a:lnTo>
                  <a:pt x="0" y="6899275"/>
                </a:lnTo>
                <a:close/>
                <a:moveTo>
                  <a:pt x="235196" y="235196"/>
                </a:moveTo>
                <a:lnTo>
                  <a:pt x="235196" y="6664079"/>
                </a:lnTo>
                <a:lnTo>
                  <a:pt x="9005642" y="6664079"/>
                </a:lnTo>
                <a:lnTo>
                  <a:pt x="9005642" y="235196"/>
                </a:lnTo>
                <a:close/>
              </a:path>
            </a:pathLst>
          </a:custGeom>
          <a:solidFill>
            <a:srgbClr val="0000FF"/>
          </a:solidFill>
          <a:ln w="38100" cap="flat" cmpd="sng" algn="ctr">
            <a:solidFill>
              <a:srgbClr val="FF00FF"/>
            </a:solidFill>
            <a:prstDash val="lgDash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70658" name="Rectangle 3"/>
          <p:cNvSpPr>
            <a:spLocks noChangeArrowheads="1"/>
          </p:cNvSpPr>
          <p:nvPr/>
        </p:nvSpPr>
        <p:spPr bwMode="auto">
          <a:xfrm>
            <a:off x="228600" y="228600"/>
            <a:ext cx="8763000" cy="6400800"/>
          </a:xfrm>
          <a:prstGeom prst="rect">
            <a:avLst/>
          </a:prstGeom>
          <a:noFill/>
          <a:ln w="1778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835150" y="566738"/>
            <a:ext cx="5473700" cy="1006475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bn-BD" sz="600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600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2774" name="Picture 6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828800"/>
            <a:ext cx="3657600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143000" y="3962400"/>
            <a:ext cx="7162800" cy="1768475"/>
          </a:xfrm>
          <a:prstGeom prst="rect">
            <a:avLst/>
          </a:prstGeom>
          <a:noFill/>
          <a:ln w="28575" algn="ctr">
            <a:solidFill>
              <a:srgbClr val="000000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bn-BD" sz="3600">
              <a:latin typeface="NikoshBAN" pitchFamily="2" charset="0"/>
              <a:cs typeface="NikoshBAN" pitchFamily="2" charset="0"/>
            </a:endParaRPr>
          </a:p>
          <a:p>
            <a:pPr algn="ctr">
              <a:defRPr/>
            </a:pPr>
            <a:r>
              <a:rPr lang="bn-BD" sz="3600" b="1">
                <a:latin typeface="NikoshBAN" pitchFamily="2" charset="0"/>
                <a:cs typeface="NikoshBAN" pitchFamily="2" charset="0"/>
              </a:rPr>
              <a:t>মাল্টিমিডিয়ার প্রয়োগ কি কি ক্ষেত্রে বর্ননা কর </a:t>
            </a:r>
            <a:r>
              <a:rPr lang="en-US" sz="3600" b="1">
                <a:latin typeface="NikoshBAN" pitchFamily="2" charset="0"/>
                <a:cs typeface="NikoshBAN" pitchFamily="2" charset="0"/>
              </a:rPr>
              <a:t>?</a:t>
            </a:r>
            <a:endParaRPr lang="bn-BD" sz="3600" b="1">
              <a:latin typeface="NikoshBAN" pitchFamily="2" charset="0"/>
              <a:cs typeface="NikoshBAN" pitchFamily="2" charset="0"/>
            </a:endParaRPr>
          </a:p>
          <a:p>
            <a:pPr algn="ctr">
              <a:defRPr/>
            </a:pPr>
            <a:endParaRPr lang="en-US" sz="360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Frame 3"/>
          <p:cNvSpPr>
            <a:spLocks/>
          </p:cNvSpPr>
          <p:nvPr/>
        </p:nvSpPr>
        <p:spPr bwMode="auto">
          <a:xfrm>
            <a:off x="0" y="-41275"/>
            <a:ext cx="9240838" cy="6899275"/>
          </a:xfrm>
          <a:custGeom>
            <a:avLst/>
            <a:gdLst>
              <a:gd name="T0" fmla="*/ 4620419 w 9240838"/>
              <a:gd name="T1" fmla="*/ 0 h 6899275"/>
              <a:gd name="T2" fmla="*/ 0 w 9240838"/>
              <a:gd name="T3" fmla="*/ 3449734 h 6899275"/>
              <a:gd name="T4" fmla="*/ 4620419 w 9240838"/>
              <a:gd name="T5" fmla="*/ 6899275 h 6899275"/>
              <a:gd name="T6" fmla="*/ 9240838 w 9240838"/>
              <a:gd name="T7" fmla="*/ 3449734 h 6899275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35196 w 9240838"/>
              <a:gd name="T13" fmla="*/ 235196 h 6899275"/>
              <a:gd name="T14" fmla="*/ 9005646 w 9240838"/>
              <a:gd name="T15" fmla="*/ 6664079 h 68992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40838" h="6899275">
                <a:moveTo>
                  <a:pt x="0" y="0"/>
                </a:moveTo>
                <a:lnTo>
                  <a:pt x="9240838" y="0"/>
                </a:lnTo>
                <a:lnTo>
                  <a:pt x="9240838" y="6899275"/>
                </a:lnTo>
                <a:lnTo>
                  <a:pt x="0" y="6899275"/>
                </a:lnTo>
                <a:close/>
                <a:moveTo>
                  <a:pt x="235196" y="235196"/>
                </a:moveTo>
                <a:lnTo>
                  <a:pt x="235196" y="6664079"/>
                </a:lnTo>
                <a:lnTo>
                  <a:pt x="9005642" y="6664079"/>
                </a:lnTo>
                <a:lnTo>
                  <a:pt x="9005642" y="235196"/>
                </a:lnTo>
                <a:close/>
              </a:path>
            </a:pathLst>
          </a:custGeom>
          <a:solidFill>
            <a:srgbClr val="0000FF"/>
          </a:solidFill>
          <a:ln w="38100" cap="flat" cmpd="sng" algn="ctr">
            <a:solidFill>
              <a:srgbClr val="FF00FF"/>
            </a:solidFill>
            <a:prstDash val="lgDash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71682" name="Rectangle 3"/>
          <p:cNvSpPr>
            <a:spLocks noChangeArrowheads="1"/>
          </p:cNvSpPr>
          <p:nvPr/>
        </p:nvSpPr>
        <p:spPr bwMode="auto">
          <a:xfrm>
            <a:off x="228600" y="228600"/>
            <a:ext cx="8763000" cy="6400800"/>
          </a:xfrm>
          <a:prstGeom prst="rect">
            <a:avLst/>
          </a:prstGeom>
          <a:noFill/>
          <a:ln w="1778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Box 1"/>
          <p:cNvSpPr>
            <a:spLocks noChangeArrowheads="1"/>
          </p:cNvSpPr>
          <p:nvPr/>
        </p:nvSpPr>
        <p:spPr bwMode="auto">
          <a:xfrm>
            <a:off x="1981200" y="457200"/>
            <a:ext cx="5122863" cy="1012825"/>
          </a:xfrm>
          <a:prstGeom prst="roundRect">
            <a:avLst>
              <a:gd name="adj" fmla="val 16667"/>
            </a:avLst>
          </a:prstGeom>
          <a:solidFill>
            <a:srgbClr val="6600FF"/>
          </a:solidFill>
          <a:ln w="9525" algn="ctr">
            <a:solidFill>
              <a:srgbClr val="B6DCDF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bn-BD" sz="540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মুল্যায়ন</a:t>
            </a:r>
            <a:r>
              <a:rPr lang="en-US" sz="540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pic>
        <p:nvPicPr>
          <p:cNvPr id="33798" name="Picture 8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676400"/>
            <a:ext cx="2209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685800" y="4267200"/>
            <a:ext cx="7772400" cy="18774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১.মাল্টিমিডিয়া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কাকে বলে?</a:t>
            </a:r>
          </a:p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২.কয়েকটি মাল্টিমিডিয়া সফটোয়্যারের নাম বল।</a:t>
            </a:r>
          </a:p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৩. মুদ্রন প্রকাশনায় কিভাবে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 গ্রাফিক্স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ব্যবহার হচ্ছে।</a:t>
            </a:r>
          </a:p>
          <a:p>
            <a:endParaRPr lang="en-US" sz="28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Frame 3"/>
          <p:cNvSpPr>
            <a:spLocks/>
          </p:cNvSpPr>
          <p:nvPr/>
        </p:nvSpPr>
        <p:spPr bwMode="auto">
          <a:xfrm>
            <a:off x="0" y="-41275"/>
            <a:ext cx="9240838" cy="6899275"/>
          </a:xfrm>
          <a:custGeom>
            <a:avLst/>
            <a:gdLst>
              <a:gd name="T0" fmla="*/ 4620419 w 9240838"/>
              <a:gd name="T1" fmla="*/ 0 h 6899275"/>
              <a:gd name="T2" fmla="*/ 0 w 9240838"/>
              <a:gd name="T3" fmla="*/ 3449734 h 6899275"/>
              <a:gd name="T4" fmla="*/ 4620419 w 9240838"/>
              <a:gd name="T5" fmla="*/ 6899275 h 6899275"/>
              <a:gd name="T6" fmla="*/ 9240838 w 9240838"/>
              <a:gd name="T7" fmla="*/ 3449734 h 6899275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35196 w 9240838"/>
              <a:gd name="T13" fmla="*/ 235196 h 6899275"/>
              <a:gd name="T14" fmla="*/ 9005646 w 9240838"/>
              <a:gd name="T15" fmla="*/ 6664079 h 68992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40838" h="6899275">
                <a:moveTo>
                  <a:pt x="0" y="0"/>
                </a:moveTo>
                <a:lnTo>
                  <a:pt x="9240838" y="0"/>
                </a:lnTo>
                <a:lnTo>
                  <a:pt x="9240838" y="6899275"/>
                </a:lnTo>
                <a:lnTo>
                  <a:pt x="0" y="6899275"/>
                </a:lnTo>
                <a:close/>
                <a:moveTo>
                  <a:pt x="235196" y="235196"/>
                </a:moveTo>
                <a:lnTo>
                  <a:pt x="235196" y="6664079"/>
                </a:lnTo>
                <a:lnTo>
                  <a:pt x="9005642" y="6664079"/>
                </a:lnTo>
                <a:lnTo>
                  <a:pt x="9005642" y="235196"/>
                </a:lnTo>
                <a:close/>
              </a:path>
            </a:pathLst>
          </a:custGeom>
          <a:solidFill>
            <a:srgbClr val="0000FF"/>
          </a:solidFill>
          <a:ln w="38100" cap="flat" cmpd="sng" algn="ctr">
            <a:solidFill>
              <a:srgbClr val="FF00FF"/>
            </a:solidFill>
            <a:prstDash val="lgDash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72706" name="Rectangle 3"/>
          <p:cNvSpPr>
            <a:spLocks noChangeArrowheads="1"/>
          </p:cNvSpPr>
          <p:nvPr/>
        </p:nvSpPr>
        <p:spPr bwMode="auto">
          <a:xfrm>
            <a:off x="228600" y="228600"/>
            <a:ext cx="8763000" cy="6400800"/>
          </a:xfrm>
          <a:prstGeom prst="rect">
            <a:avLst/>
          </a:prstGeom>
          <a:noFill/>
          <a:ln w="1778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Box 1"/>
          <p:cNvSpPr>
            <a:spLocks noChangeArrowheads="1"/>
          </p:cNvSpPr>
          <p:nvPr/>
        </p:nvSpPr>
        <p:spPr bwMode="auto">
          <a:xfrm>
            <a:off x="1905000" y="685800"/>
            <a:ext cx="5122863" cy="1012825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 algn="ctr">
            <a:solidFill>
              <a:srgbClr val="B6DCDF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>
                <a:latin typeface="NikoshBAN" pitchFamily="2" charset="0"/>
                <a:cs typeface="NikoshBAN" pitchFamily="2" charset="0"/>
              </a:rPr>
              <a:t>বাড়ির কাজ </a:t>
            </a:r>
          </a:p>
        </p:txBody>
      </p:sp>
      <p:pic>
        <p:nvPicPr>
          <p:cNvPr id="34821" name="Picture 7" descr="Picture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2057400"/>
            <a:ext cx="33528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4800600"/>
            <a:ext cx="9144000" cy="769441"/>
          </a:xfrm>
          <a:prstGeom prst="rect">
            <a:avLst/>
          </a:prstGeom>
          <a:noFill/>
          <a:ln w="28575" algn="ctr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n-BD" sz="44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মাল্টিমিডিয়ার ব্যবহারের</a:t>
            </a:r>
            <a:r>
              <a:rPr lang="en-US" sz="44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সুবিধা</a:t>
            </a:r>
            <a:r>
              <a:rPr lang="en-US" sz="44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44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4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44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Frame 3"/>
          <p:cNvSpPr>
            <a:spLocks/>
          </p:cNvSpPr>
          <p:nvPr/>
        </p:nvSpPr>
        <p:spPr bwMode="auto">
          <a:xfrm>
            <a:off x="0" y="-41275"/>
            <a:ext cx="9240838" cy="6899275"/>
          </a:xfrm>
          <a:custGeom>
            <a:avLst/>
            <a:gdLst>
              <a:gd name="T0" fmla="*/ 4620419 w 9240838"/>
              <a:gd name="T1" fmla="*/ 0 h 6899275"/>
              <a:gd name="T2" fmla="*/ 0 w 9240838"/>
              <a:gd name="T3" fmla="*/ 3449734 h 6899275"/>
              <a:gd name="T4" fmla="*/ 4620419 w 9240838"/>
              <a:gd name="T5" fmla="*/ 6899275 h 6899275"/>
              <a:gd name="T6" fmla="*/ 9240838 w 9240838"/>
              <a:gd name="T7" fmla="*/ 3449734 h 6899275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35196 w 9240838"/>
              <a:gd name="T13" fmla="*/ 235196 h 6899275"/>
              <a:gd name="T14" fmla="*/ 9005646 w 9240838"/>
              <a:gd name="T15" fmla="*/ 6664079 h 68992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40838" h="6899275">
                <a:moveTo>
                  <a:pt x="0" y="0"/>
                </a:moveTo>
                <a:lnTo>
                  <a:pt x="9240838" y="0"/>
                </a:lnTo>
                <a:lnTo>
                  <a:pt x="9240838" y="6899275"/>
                </a:lnTo>
                <a:lnTo>
                  <a:pt x="0" y="6899275"/>
                </a:lnTo>
                <a:close/>
                <a:moveTo>
                  <a:pt x="235196" y="235196"/>
                </a:moveTo>
                <a:lnTo>
                  <a:pt x="235196" y="6664079"/>
                </a:lnTo>
                <a:lnTo>
                  <a:pt x="9005642" y="6664079"/>
                </a:lnTo>
                <a:lnTo>
                  <a:pt x="9005642" y="235196"/>
                </a:lnTo>
                <a:close/>
              </a:path>
            </a:pathLst>
          </a:custGeom>
          <a:solidFill>
            <a:srgbClr val="0000FF"/>
          </a:solidFill>
          <a:ln w="38100" cap="flat" cmpd="sng" algn="ctr">
            <a:solidFill>
              <a:srgbClr val="FF00FF"/>
            </a:solidFill>
            <a:prstDash val="lgDash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73730" name="Rectangle 3"/>
          <p:cNvSpPr>
            <a:spLocks noChangeArrowheads="1"/>
          </p:cNvSpPr>
          <p:nvPr/>
        </p:nvSpPr>
        <p:spPr bwMode="auto">
          <a:xfrm>
            <a:off x="228600" y="228600"/>
            <a:ext cx="8763000" cy="6400800"/>
          </a:xfrm>
          <a:prstGeom prst="rect">
            <a:avLst/>
          </a:prstGeom>
          <a:noFill/>
          <a:ln w="1778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Title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010650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Pic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905000"/>
            <a:ext cx="7848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rame 3"/>
          <p:cNvSpPr>
            <a:spLocks/>
          </p:cNvSpPr>
          <p:nvPr/>
        </p:nvSpPr>
        <p:spPr bwMode="auto">
          <a:xfrm>
            <a:off x="0" y="-41275"/>
            <a:ext cx="9240838" cy="6899275"/>
          </a:xfrm>
          <a:custGeom>
            <a:avLst/>
            <a:gdLst>
              <a:gd name="T0" fmla="*/ 4620419 w 9240838"/>
              <a:gd name="T1" fmla="*/ 0 h 6899275"/>
              <a:gd name="T2" fmla="*/ 0 w 9240838"/>
              <a:gd name="T3" fmla="*/ 3449734 h 6899275"/>
              <a:gd name="T4" fmla="*/ 4620419 w 9240838"/>
              <a:gd name="T5" fmla="*/ 6899275 h 6899275"/>
              <a:gd name="T6" fmla="*/ 9240838 w 9240838"/>
              <a:gd name="T7" fmla="*/ 3449734 h 6899275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35196 w 9240838"/>
              <a:gd name="T13" fmla="*/ 235196 h 6899275"/>
              <a:gd name="T14" fmla="*/ 9005646 w 9240838"/>
              <a:gd name="T15" fmla="*/ 6664079 h 68992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40838" h="6899275">
                <a:moveTo>
                  <a:pt x="0" y="0"/>
                </a:moveTo>
                <a:lnTo>
                  <a:pt x="9240838" y="0"/>
                </a:lnTo>
                <a:lnTo>
                  <a:pt x="9240838" y="6899275"/>
                </a:lnTo>
                <a:lnTo>
                  <a:pt x="0" y="6899275"/>
                </a:lnTo>
                <a:close/>
                <a:moveTo>
                  <a:pt x="235196" y="235196"/>
                </a:moveTo>
                <a:lnTo>
                  <a:pt x="235196" y="6664079"/>
                </a:lnTo>
                <a:lnTo>
                  <a:pt x="9005642" y="6664079"/>
                </a:lnTo>
                <a:lnTo>
                  <a:pt x="9005642" y="235196"/>
                </a:lnTo>
                <a:close/>
              </a:path>
            </a:pathLst>
          </a:custGeom>
          <a:solidFill>
            <a:srgbClr val="0000FF"/>
          </a:solidFill>
          <a:ln w="38100" cap="flat" cmpd="sng" algn="ctr">
            <a:solidFill>
              <a:srgbClr val="FF00FF"/>
            </a:solidFill>
            <a:prstDash val="lgDash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228600" y="228600"/>
            <a:ext cx="8763000" cy="6400800"/>
          </a:xfrm>
          <a:prstGeom prst="rect">
            <a:avLst/>
          </a:prstGeom>
          <a:noFill/>
          <a:ln w="1778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Titl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04800"/>
            <a:ext cx="5310188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447800"/>
            <a:ext cx="3429000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9" descr="index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810000"/>
            <a:ext cx="325120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Picture1555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447800"/>
            <a:ext cx="3040063" cy="220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0" descr="images5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3962400"/>
            <a:ext cx="3170238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rame 3"/>
          <p:cNvSpPr>
            <a:spLocks/>
          </p:cNvSpPr>
          <p:nvPr/>
        </p:nvSpPr>
        <p:spPr bwMode="auto">
          <a:xfrm>
            <a:off x="0" y="-41275"/>
            <a:ext cx="9240838" cy="6899275"/>
          </a:xfrm>
          <a:custGeom>
            <a:avLst/>
            <a:gdLst>
              <a:gd name="T0" fmla="*/ 4620419 w 9240838"/>
              <a:gd name="T1" fmla="*/ 0 h 6899275"/>
              <a:gd name="T2" fmla="*/ 0 w 9240838"/>
              <a:gd name="T3" fmla="*/ 3449734 h 6899275"/>
              <a:gd name="T4" fmla="*/ 4620419 w 9240838"/>
              <a:gd name="T5" fmla="*/ 6899275 h 6899275"/>
              <a:gd name="T6" fmla="*/ 9240838 w 9240838"/>
              <a:gd name="T7" fmla="*/ 3449734 h 6899275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35196 w 9240838"/>
              <a:gd name="T13" fmla="*/ 235196 h 6899275"/>
              <a:gd name="T14" fmla="*/ 9005646 w 9240838"/>
              <a:gd name="T15" fmla="*/ 6664079 h 68992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40838" h="6899275">
                <a:moveTo>
                  <a:pt x="0" y="0"/>
                </a:moveTo>
                <a:lnTo>
                  <a:pt x="9240838" y="0"/>
                </a:lnTo>
                <a:lnTo>
                  <a:pt x="9240838" y="6899275"/>
                </a:lnTo>
                <a:lnTo>
                  <a:pt x="0" y="6899275"/>
                </a:lnTo>
                <a:close/>
                <a:moveTo>
                  <a:pt x="235196" y="235196"/>
                </a:moveTo>
                <a:lnTo>
                  <a:pt x="235196" y="6664079"/>
                </a:lnTo>
                <a:lnTo>
                  <a:pt x="9005642" y="6664079"/>
                </a:lnTo>
                <a:lnTo>
                  <a:pt x="9005642" y="235196"/>
                </a:lnTo>
                <a:close/>
              </a:path>
            </a:pathLst>
          </a:custGeom>
          <a:solidFill>
            <a:srgbClr val="0000FF"/>
          </a:solidFill>
          <a:ln w="38100" cap="flat" cmpd="sng" algn="ctr">
            <a:solidFill>
              <a:srgbClr val="FF00FF"/>
            </a:solidFill>
            <a:prstDash val="lgDash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228600" y="228600"/>
            <a:ext cx="8763000" cy="6400800"/>
          </a:xfrm>
          <a:prstGeom prst="rect">
            <a:avLst/>
          </a:prstGeom>
          <a:noFill/>
          <a:ln w="1778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" y="609600"/>
            <a:ext cx="7467600" cy="2017574"/>
          </a:xfrm>
          <a:prstGeom prst="wav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6000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আজকের পাঠ </a:t>
            </a:r>
            <a:endParaRPr lang="en-US" sz="6000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436" name="AutoShape 6"/>
          <p:cNvSpPr>
            <a:spLocks noChangeArrowheads="1"/>
          </p:cNvSpPr>
          <p:nvPr/>
        </p:nvSpPr>
        <p:spPr bwMode="auto">
          <a:xfrm>
            <a:off x="762000" y="3124200"/>
            <a:ext cx="8077200" cy="2286000"/>
          </a:xfrm>
          <a:prstGeom prst="flowChartPunchedTape">
            <a:avLst/>
          </a:prstGeom>
          <a:solidFill>
            <a:srgbClr val="CC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bn-BD" sz="4800" b="1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8000" b="1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মাল্টিমিডিয়ার ব্যবহার</a:t>
            </a:r>
            <a:endParaRPr lang="en-US" sz="8000" b="1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Frame 3"/>
          <p:cNvSpPr>
            <a:spLocks/>
          </p:cNvSpPr>
          <p:nvPr/>
        </p:nvSpPr>
        <p:spPr bwMode="auto">
          <a:xfrm>
            <a:off x="0" y="-41275"/>
            <a:ext cx="9240838" cy="6899275"/>
          </a:xfrm>
          <a:custGeom>
            <a:avLst/>
            <a:gdLst>
              <a:gd name="T0" fmla="*/ 4620419 w 9240838"/>
              <a:gd name="T1" fmla="*/ 0 h 6899275"/>
              <a:gd name="T2" fmla="*/ 0 w 9240838"/>
              <a:gd name="T3" fmla="*/ 3449734 h 6899275"/>
              <a:gd name="T4" fmla="*/ 4620419 w 9240838"/>
              <a:gd name="T5" fmla="*/ 6899275 h 6899275"/>
              <a:gd name="T6" fmla="*/ 9240838 w 9240838"/>
              <a:gd name="T7" fmla="*/ 3449734 h 6899275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35196 w 9240838"/>
              <a:gd name="T13" fmla="*/ 235196 h 6899275"/>
              <a:gd name="T14" fmla="*/ 9005646 w 9240838"/>
              <a:gd name="T15" fmla="*/ 6664079 h 68992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40838" h="6899275">
                <a:moveTo>
                  <a:pt x="0" y="0"/>
                </a:moveTo>
                <a:lnTo>
                  <a:pt x="9240838" y="0"/>
                </a:lnTo>
                <a:lnTo>
                  <a:pt x="9240838" y="6899275"/>
                </a:lnTo>
                <a:lnTo>
                  <a:pt x="0" y="6899275"/>
                </a:lnTo>
                <a:close/>
                <a:moveTo>
                  <a:pt x="235196" y="235196"/>
                </a:moveTo>
                <a:lnTo>
                  <a:pt x="235196" y="6664079"/>
                </a:lnTo>
                <a:lnTo>
                  <a:pt x="9005642" y="6664079"/>
                </a:lnTo>
                <a:lnTo>
                  <a:pt x="9005642" y="235196"/>
                </a:lnTo>
                <a:close/>
              </a:path>
            </a:pathLst>
          </a:custGeom>
          <a:solidFill>
            <a:srgbClr val="0000FF"/>
          </a:solidFill>
          <a:ln w="38100" cap="flat" cmpd="sng" algn="ctr">
            <a:solidFill>
              <a:srgbClr val="FF00FF"/>
            </a:solidFill>
            <a:prstDash val="lgDash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228600" y="228600"/>
            <a:ext cx="8763000" cy="6400800"/>
          </a:xfrm>
          <a:prstGeom prst="rect">
            <a:avLst/>
          </a:prstGeom>
          <a:noFill/>
          <a:ln w="1778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819400" y="685800"/>
            <a:ext cx="3352800" cy="823913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bn-BD" sz="4800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শিখনফল  </a:t>
            </a:r>
            <a:endParaRPr lang="en-US" sz="4800" u="sng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01688" y="1795463"/>
            <a:ext cx="73152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n-BD" sz="4400" b="1" u="sng">
                <a:latin typeface="NikoshBAN" pitchFamily="2" charset="0"/>
                <a:cs typeface="NikoshBAN" pitchFamily="2" charset="0"/>
              </a:rPr>
              <a:t>এই পাঠ শেষে শিক্ষার্থীরা</a:t>
            </a:r>
            <a:endParaRPr lang="en-US" sz="4400" b="1" u="sng">
              <a:latin typeface="NikoshBAN" pitchFamily="2" charset="0"/>
              <a:cs typeface="NikoshBAN" pitchFamily="2" charset="0"/>
            </a:endParaRPr>
          </a:p>
          <a:p>
            <a:endParaRPr lang="bn-BD" sz="3200">
              <a:latin typeface="NikoshBAN" pitchFamily="2" charset="0"/>
              <a:cs typeface="NikoshBAN" pitchFamily="2" charset="0"/>
            </a:endParaRPr>
          </a:p>
          <a:p>
            <a:endParaRPr lang="en-US" sz="320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5800" y="2819400"/>
            <a:ext cx="7848600" cy="378565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>
                <a:latin typeface="NikoshBAN" pitchFamily="2" charset="0"/>
                <a:cs typeface="NikoshBAN" pitchFamily="2" charset="0"/>
              </a:rPr>
              <a:t>1</a:t>
            </a:r>
            <a:r>
              <a:rPr lang="bn-BD" sz="4000" b="1" dirty="0">
                <a:latin typeface="NikoshBAN" pitchFamily="2" charset="0"/>
                <a:cs typeface="NikoshBAN" pitchFamily="2" charset="0"/>
              </a:rPr>
              <a:t>। মাল্টিমিডিয়ার ধারনা ব্যাখ্যা করতে পারবে।</a:t>
            </a:r>
          </a:p>
          <a:p>
            <a:r>
              <a:rPr lang="bn-BD" sz="4000" b="1" dirty="0">
                <a:latin typeface="NikoshBAN" pitchFamily="2" charset="0"/>
                <a:cs typeface="NikoshBAN" pitchFamily="2" charset="0"/>
              </a:rPr>
              <a:t>২। মাল্টিমিডিয়ার মাধ্যমসমুহ বনর্না করতে পারবে।  </a:t>
            </a:r>
          </a:p>
          <a:p>
            <a:r>
              <a:rPr lang="bn-BD" sz="4000" b="1" dirty="0">
                <a:latin typeface="NikoshBAN" pitchFamily="2" charset="0"/>
                <a:cs typeface="NikoshBAN" pitchFamily="2" charset="0"/>
              </a:rPr>
              <a:t>৩। বিভিন্ন পেশায় মাল্টিমিডিয়ার ব্যবহার/প্রয়োগ বর্ণনা করতে পারবে। </a:t>
            </a:r>
            <a:endParaRPr lang="bn-BD" sz="4000" b="1" i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rame 3"/>
          <p:cNvSpPr>
            <a:spLocks/>
          </p:cNvSpPr>
          <p:nvPr/>
        </p:nvSpPr>
        <p:spPr bwMode="auto">
          <a:xfrm>
            <a:off x="0" y="-41275"/>
            <a:ext cx="9240838" cy="6899275"/>
          </a:xfrm>
          <a:custGeom>
            <a:avLst/>
            <a:gdLst>
              <a:gd name="T0" fmla="*/ 4620419 w 9240838"/>
              <a:gd name="T1" fmla="*/ 0 h 6899275"/>
              <a:gd name="T2" fmla="*/ 0 w 9240838"/>
              <a:gd name="T3" fmla="*/ 3449734 h 6899275"/>
              <a:gd name="T4" fmla="*/ 4620419 w 9240838"/>
              <a:gd name="T5" fmla="*/ 6899275 h 6899275"/>
              <a:gd name="T6" fmla="*/ 9240838 w 9240838"/>
              <a:gd name="T7" fmla="*/ 3449734 h 6899275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35196 w 9240838"/>
              <a:gd name="T13" fmla="*/ 235196 h 6899275"/>
              <a:gd name="T14" fmla="*/ 9005646 w 9240838"/>
              <a:gd name="T15" fmla="*/ 6664079 h 68992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40838" h="6899275">
                <a:moveTo>
                  <a:pt x="0" y="0"/>
                </a:moveTo>
                <a:lnTo>
                  <a:pt x="9240838" y="0"/>
                </a:lnTo>
                <a:lnTo>
                  <a:pt x="9240838" y="6899275"/>
                </a:lnTo>
                <a:lnTo>
                  <a:pt x="0" y="6899275"/>
                </a:lnTo>
                <a:close/>
                <a:moveTo>
                  <a:pt x="235196" y="235196"/>
                </a:moveTo>
                <a:lnTo>
                  <a:pt x="235196" y="6664079"/>
                </a:lnTo>
                <a:lnTo>
                  <a:pt x="9005642" y="6664079"/>
                </a:lnTo>
                <a:lnTo>
                  <a:pt x="9005642" y="235196"/>
                </a:lnTo>
                <a:close/>
              </a:path>
            </a:pathLst>
          </a:custGeom>
          <a:solidFill>
            <a:srgbClr val="0000FF"/>
          </a:solidFill>
          <a:ln w="38100" cap="flat" cmpd="sng" algn="ctr">
            <a:solidFill>
              <a:srgbClr val="FF00FF"/>
            </a:solidFill>
            <a:prstDash val="lgDash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228600" y="228600"/>
            <a:ext cx="8763000" cy="6400800"/>
          </a:xfrm>
          <a:prstGeom prst="rect">
            <a:avLst/>
          </a:prstGeom>
          <a:noFill/>
          <a:ln w="1778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7828" name="Object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733800" y="1981200"/>
          <a:ext cx="914400" cy="771525"/>
        </p:xfrm>
        <a:graphic>
          <a:graphicData uri="http://schemas.openxmlformats.org/presentationml/2006/ole">
            <p:oleObj spid="_x0000_s77828" name="Packager Shell Object" showAsIcon="1" r:id="rId3" imgW="914400" imgH="771480" progId="Package">
              <p:embed/>
            </p:oleObj>
          </a:graphicData>
        </a:graphic>
      </p:graphicFrame>
      <p:sp>
        <p:nvSpPr>
          <p:cNvPr id="77829" name="TextBox 2"/>
          <p:cNvSpPr txBox="1">
            <a:spLocks noChangeArrowheads="1"/>
          </p:cNvSpPr>
          <p:nvPr/>
        </p:nvSpPr>
        <p:spPr bwMode="auto">
          <a:xfrm>
            <a:off x="2895600" y="838200"/>
            <a:ext cx="3217863" cy="6699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latin typeface="NikoshBAN" pitchFamily="2" charset="0"/>
                <a:cs typeface="NikoshBAN" pitchFamily="2" charset="0"/>
              </a:rPr>
              <a:t> ভিডিও দেখি</a:t>
            </a:r>
          </a:p>
        </p:txBody>
      </p:sp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1905000" y="3048000"/>
            <a:ext cx="4953000" cy="5476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NikoshBAN" pitchFamily="2" charset="0"/>
                <a:cs typeface="NikoshBAN" pitchFamily="2" charset="0"/>
              </a:rPr>
              <a:t>আ</a:t>
            </a:r>
            <a:r>
              <a:rPr lang="bn-BD" sz="2800" b="1">
                <a:latin typeface="NikoshBAN" pitchFamily="2" charset="0"/>
                <a:cs typeface="NikoshBAN" pitchFamily="2" charset="0"/>
              </a:rPr>
              <a:t>মরা একটি ভিডিও দেখি</a:t>
            </a:r>
            <a:endParaRPr lang="en-US" sz="2800" b="1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Frame 3"/>
          <p:cNvSpPr>
            <a:spLocks/>
          </p:cNvSpPr>
          <p:nvPr/>
        </p:nvSpPr>
        <p:spPr bwMode="auto">
          <a:xfrm>
            <a:off x="0" y="-41275"/>
            <a:ext cx="9240838" cy="6899275"/>
          </a:xfrm>
          <a:custGeom>
            <a:avLst/>
            <a:gdLst>
              <a:gd name="T0" fmla="*/ 4620419 w 9240838"/>
              <a:gd name="T1" fmla="*/ 0 h 6899275"/>
              <a:gd name="T2" fmla="*/ 0 w 9240838"/>
              <a:gd name="T3" fmla="*/ 3449734 h 6899275"/>
              <a:gd name="T4" fmla="*/ 4620419 w 9240838"/>
              <a:gd name="T5" fmla="*/ 6899275 h 6899275"/>
              <a:gd name="T6" fmla="*/ 9240838 w 9240838"/>
              <a:gd name="T7" fmla="*/ 3449734 h 6899275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35196 w 9240838"/>
              <a:gd name="T13" fmla="*/ 235196 h 6899275"/>
              <a:gd name="T14" fmla="*/ 9005646 w 9240838"/>
              <a:gd name="T15" fmla="*/ 6664079 h 68992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40838" h="6899275">
                <a:moveTo>
                  <a:pt x="0" y="0"/>
                </a:moveTo>
                <a:lnTo>
                  <a:pt x="9240838" y="0"/>
                </a:lnTo>
                <a:lnTo>
                  <a:pt x="9240838" y="6899275"/>
                </a:lnTo>
                <a:lnTo>
                  <a:pt x="0" y="6899275"/>
                </a:lnTo>
                <a:close/>
                <a:moveTo>
                  <a:pt x="235196" y="235196"/>
                </a:moveTo>
                <a:lnTo>
                  <a:pt x="235196" y="6664079"/>
                </a:lnTo>
                <a:lnTo>
                  <a:pt x="9005642" y="6664079"/>
                </a:lnTo>
                <a:lnTo>
                  <a:pt x="9005642" y="235196"/>
                </a:lnTo>
                <a:close/>
              </a:path>
            </a:pathLst>
          </a:custGeom>
          <a:solidFill>
            <a:srgbClr val="0000FF"/>
          </a:solidFill>
          <a:ln w="38100" cap="flat" cmpd="sng" algn="ctr">
            <a:solidFill>
              <a:srgbClr val="FF00FF"/>
            </a:solidFill>
            <a:prstDash val="lgDash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228600" y="228600"/>
            <a:ext cx="8763000" cy="6400800"/>
          </a:xfrm>
          <a:prstGeom prst="rect">
            <a:avLst/>
          </a:prstGeom>
          <a:noFill/>
          <a:ln w="1778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6" name="Rectangle 13"/>
          <p:cNvSpPr>
            <a:spLocks noChangeArrowheads="1"/>
          </p:cNvSpPr>
          <p:nvPr/>
        </p:nvSpPr>
        <p:spPr bwMode="auto">
          <a:xfrm>
            <a:off x="1752600" y="685800"/>
            <a:ext cx="6400800" cy="707886"/>
          </a:xfrm>
          <a:prstGeom prst="rect">
            <a:avLst/>
          </a:prstGeom>
          <a:solidFill>
            <a:schemeClr val="accent1"/>
          </a:solidFill>
          <a:ln w="57150" cmpd="thinThick">
            <a:solidFill>
              <a:srgbClr val="5A4FE3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n-BD" sz="4000">
                <a:latin typeface="NikoshBAN" pitchFamily="2" charset="0"/>
                <a:cs typeface="NikoshBAN" pitchFamily="2" charset="0"/>
              </a:rPr>
              <a:t>মাল্টিমিডিয়ার</a:t>
            </a:r>
            <a:r>
              <a:rPr lang="en-US" sz="400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>
                <a:latin typeface="NikoshBAN" pitchFamily="2" charset="0"/>
                <a:cs typeface="NikoshBAN" pitchFamily="2" charset="0"/>
              </a:rPr>
              <a:t>প্রয়োগের ক্ষেত্রসমুহ</a:t>
            </a:r>
            <a:endParaRPr lang="en-US" sz="400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858409" y="1919498"/>
            <a:ext cx="800308" cy="563344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677" name="Rectangle 3"/>
          <p:cNvSpPr>
            <a:spLocks noChangeArrowheads="1"/>
          </p:cNvSpPr>
          <p:nvPr/>
        </p:nvSpPr>
        <p:spPr bwMode="auto">
          <a:xfrm>
            <a:off x="2438400" y="1752600"/>
            <a:ext cx="2219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n-BD" sz="4000">
                <a:latin typeface="NikoshBAN" pitchFamily="2" charset="0"/>
                <a:cs typeface="NikoshBAN" pitchFamily="2" charset="0"/>
              </a:rPr>
              <a:t>বর্ণ বা টেক্সট </a:t>
            </a:r>
            <a:endParaRPr lang="en-US" sz="400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Right Arrow 2"/>
          <p:cNvSpPr/>
          <p:nvPr/>
        </p:nvSpPr>
        <p:spPr>
          <a:xfrm>
            <a:off x="858409" y="2681498"/>
            <a:ext cx="800308" cy="563344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681" name="Rectangle 3"/>
          <p:cNvSpPr>
            <a:spLocks noChangeArrowheads="1"/>
          </p:cNvSpPr>
          <p:nvPr/>
        </p:nvSpPr>
        <p:spPr bwMode="auto">
          <a:xfrm>
            <a:off x="2362200" y="2667000"/>
            <a:ext cx="25415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n-BD" sz="4000">
                <a:latin typeface="NikoshBAN" pitchFamily="2" charset="0"/>
                <a:cs typeface="NikoshBAN" pitchFamily="2" charset="0"/>
              </a:rPr>
              <a:t>চিত্র বা গ্রাফিক্স </a:t>
            </a:r>
            <a:endParaRPr lang="en-US" sz="400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ight Arrow 2"/>
          <p:cNvSpPr/>
          <p:nvPr/>
        </p:nvSpPr>
        <p:spPr>
          <a:xfrm>
            <a:off x="860247" y="4129298"/>
            <a:ext cx="873062" cy="563344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685" name="Rectangle 3"/>
          <p:cNvSpPr>
            <a:spLocks noChangeArrowheads="1"/>
          </p:cNvSpPr>
          <p:nvPr/>
        </p:nvSpPr>
        <p:spPr bwMode="auto">
          <a:xfrm>
            <a:off x="2362200" y="4098925"/>
            <a:ext cx="34956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n-BD" sz="4000">
                <a:latin typeface="NikoshBAN" pitchFamily="2" charset="0"/>
                <a:cs typeface="NikoshBAN" pitchFamily="2" charset="0"/>
              </a:rPr>
              <a:t>ভিডিও, টিভি,সিনেমা </a:t>
            </a:r>
            <a:endParaRPr lang="en-US" sz="400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ight Arrow 2"/>
          <p:cNvSpPr/>
          <p:nvPr/>
        </p:nvSpPr>
        <p:spPr>
          <a:xfrm>
            <a:off x="860247" y="4891298"/>
            <a:ext cx="873062" cy="563344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ight Arrow 2"/>
          <p:cNvSpPr/>
          <p:nvPr/>
        </p:nvSpPr>
        <p:spPr>
          <a:xfrm>
            <a:off x="860247" y="3367298"/>
            <a:ext cx="873062" cy="563344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693" name="Rectangle 3"/>
          <p:cNvSpPr>
            <a:spLocks noChangeArrowheads="1"/>
          </p:cNvSpPr>
          <p:nvPr/>
        </p:nvSpPr>
        <p:spPr bwMode="auto">
          <a:xfrm>
            <a:off x="2286000" y="3352800"/>
            <a:ext cx="24114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n-BD" sz="4000">
                <a:latin typeface="NikoshBAN" pitchFamily="2" charset="0"/>
                <a:cs typeface="NikoshBAN" pitchFamily="2" charset="0"/>
              </a:rPr>
              <a:t>শব্দ বা অডিও </a:t>
            </a:r>
            <a:endParaRPr lang="en-US" sz="400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689" name="Rectangle 3"/>
          <p:cNvSpPr>
            <a:spLocks noChangeArrowheads="1"/>
          </p:cNvSpPr>
          <p:nvPr/>
        </p:nvSpPr>
        <p:spPr bwMode="auto">
          <a:xfrm>
            <a:off x="2209800" y="4860925"/>
            <a:ext cx="50069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n-BD" sz="4000">
                <a:latin typeface="NikoshBAN" pitchFamily="2" charset="0"/>
                <a:cs typeface="NikoshBAN" pitchFamily="2" charset="0"/>
              </a:rPr>
              <a:t>এনিমেশন ও ডিজিটাল প্রকাশনা</a:t>
            </a:r>
            <a:endParaRPr lang="en-US" sz="400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animBg="1"/>
      <p:bldP spid="28677" grpId="0"/>
      <p:bldP spid="28681" grpId="0"/>
      <p:bldP spid="28685" grpId="0"/>
      <p:bldP spid="28693" grpId="0"/>
      <p:bldP spid="2868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457200"/>
            <a:ext cx="8001000" cy="56784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just"/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পর্যায়ক্রমিক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(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লিনিয়ার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)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মাল্টিমিডিয়া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: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লিনিয়ার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মাল্টিমিডিয়া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বলতে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এমন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পরিবেশকে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বুঝায়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যেখানে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ব্যবহারকারী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প্রোগ্রাম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অপরের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সাথে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উভয়মুখী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যোগাযোগ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স্থাপন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না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  <a:p>
            <a:pPr algn="just"/>
            <a:endParaRPr lang="en-US" sz="9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just"/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হাইপামিডিয়া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মাল্টিমিডিয়া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: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এমন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পরিবেশকে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বুঝায়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যেখানে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ব্যবহারকারী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শুধুমাত্র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ক্লিক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মিডিয়ার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স্থান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অন্যস্থানে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যেতে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মিডিয়া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অন্য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মিডিয়ায়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যেতে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just"/>
            <a:endParaRPr lang="en-US" sz="10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just"/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ইন্টারঅ্যাক্টিভ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মাল্টিমিডিয়া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: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মিডিয়ার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মাধ্যমে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ব্যবহারকারী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প্রোগ্রামের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পারস্পরিক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অন্য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আদান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প্রদান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সম্ভব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তাকে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ইন্টাঅ্যাকটিভ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মাল্টিমিডিয়া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কম্পিউটার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ইন্টারঅ্যাকটিভ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মিডিয়া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</a:p>
          <a:p>
            <a:pPr algn="just"/>
            <a:endParaRPr lang="en-US" sz="20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just"/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সময়ভিত্তিক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মাল্টিমিডিয়া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: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সকল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মিডিয়া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সময়ের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উপর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নির্ভরশীল,সে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সকল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মিডিয়াকে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সময়ভিত্তিক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মাল্টিমিডিয়া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অডিও,ভিডিও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সময়ভিত্তিক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মাল্টিমিডিয়া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উদাহরণ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just"/>
            <a:endParaRPr lang="en-US" sz="11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3864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8600" y="0"/>
            <a:ext cx="8534400" cy="152095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BD" sz="3600" dirty="0" smtClean="0">
                <a:solidFill>
                  <a:srgbClr val="0070C0"/>
                </a:solidFill>
                <a:latin typeface="NikoshLightBAN" pitchFamily="2" charset="0"/>
                <a:cs typeface="NikoshLightBAN" pitchFamily="2" charset="0"/>
              </a:rPr>
              <a:t/>
            </a:r>
            <a:br>
              <a:rPr lang="bn-BD" sz="3600" dirty="0" smtClean="0">
                <a:solidFill>
                  <a:srgbClr val="0070C0"/>
                </a:solidFill>
                <a:latin typeface="NikoshLightBAN" pitchFamily="2" charset="0"/>
                <a:cs typeface="NikoshLightBAN" pitchFamily="2" charset="0"/>
              </a:rPr>
            </a:br>
            <a:r>
              <a:rPr lang="bn-BD" sz="3600" dirty="0" smtClean="0">
                <a:solidFill>
                  <a:srgbClr val="0070C0"/>
                </a:solidFill>
                <a:latin typeface="NikoshLightBAN" pitchFamily="2" charset="0"/>
                <a:cs typeface="NikoshLightBAN" pitchFamily="2" charset="0"/>
              </a:rPr>
              <a:t/>
            </a:r>
            <a:br>
              <a:rPr lang="bn-BD" sz="3600" dirty="0" smtClean="0">
                <a:solidFill>
                  <a:srgbClr val="0070C0"/>
                </a:solidFill>
                <a:latin typeface="NikoshLightBAN" pitchFamily="2" charset="0"/>
                <a:cs typeface="NikoshLightBAN" pitchFamily="2" charset="0"/>
              </a:rPr>
            </a:br>
            <a:r>
              <a:rPr lang="bn-BD" sz="3600" dirty="0" smtClean="0">
                <a:solidFill>
                  <a:srgbClr val="0070C0"/>
                </a:solidFill>
                <a:latin typeface="NikoshLightBAN" pitchFamily="2" charset="0"/>
                <a:cs typeface="NikoshLightBAN" pitchFamily="2" charset="0"/>
              </a:rPr>
              <a:t/>
            </a:r>
            <a:br>
              <a:rPr lang="bn-BD" sz="3600" dirty="0" smtClean="0">
                <a:solidFill>
                  <a:srgbClr val="0070C0"/>
                </a:solidFill>
                <a:latin typeface="NikoshLightBAN" pitchFamily="2" charset="0"/>
                <a:cs typeface="NikoshLightBAN" pitchFamily="2" charset="0"/>
              </a:rPr>
            </a:br>
            <a:r>
              <a:rPr lang="bn-BD" sz="3600" dirty="0" smtClean="0">
                <a:solidFill>
                  <a:srgbClr val="0070C0"/>
                </a:solidFill>
                <a:latin typeface="NikoshLightBAN" pitchFamily="2" charset="0"/>
                <a:cs typeface="NikoshLightBAN" pitchFamily="2" charset="0"/>
              </a:rPr>
              <a:t/>
            </a:r>
            <a:br>
              <a:rPr lang="bn-BD" sz="3600" dirty="0" smtClean="0">
                <a:solidFill>
                  <a:srgbClr val="0070C0"/>
                </a:solidFill>
                <a:latin typeface="NikoshLightBAN" pitchFamily="2" charset="0"/>
                <a:cs typeface="NikoshLightBAN" pitchFamily="2" charset="0"/>
              </a:rPr>
            </a:br>
            <a:r>
              <a:rPr lang="bn-BD" sz="3600" dirty="0" smtClean="0">
                <a:solidFill>
                  <a:srgbClr val="0070C0"/>
                </a:solidFill>
                <a:latin typeface="NikoshLightBAN" pitchFamily="2" charset="0"/>
                <a:cs typeface="NikoshLightBAN" pitchFamily="2" charset="0"/>
              </a:rPr>
              <a:t/>
            </a:r>
            <a:br>
              <a:rPr lang="bn-BD" sz="3600" dirty="0" smtClean="0">
                <a:solidFill>
                  <a:srgbClr val="0070C0"/>
                </a:solidFill>
                <a:latin typeface="NikoshLightBAN" pitchFamily="2" charset="0"/>
                <a:cs typeface="NikoshLightBAN" pitchFamily="2" charset="0"/>
              </a:rPr>
            </a:br>
            <a:r>
              <a:rPr lang="bn-BD" sz="3600" dirty="0" smtClean="0">
                <a:solidFill>
                  <a:srgbClr val="FF0000"/>
                </a:solidFill>
                <a:latin typeface="NikoshLightBAN" pitchFamily="2" charset="0"/>
                <a:cs typeface="NikoshLightBAN" pitchFamily="2" charset="0"/>
              </a:rPr>
              <a:t> </a:t>
            </a:r>
            <a:r>
              <a:rPr lang="bn-BD" sz="11200" u="sng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বর্ণ </a:t>
            </a:r>
            <a:r>
              <a:rPr lang="en-US" sz="11200" u="sng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11200" u="sng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(</a:t>
            </a:r>
            <a:r>
              <a:rPr lang="en-US" sz="8000" u="sng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Text</a:t>
            </a:r>
            <a:r>
              <a:rPr lang="en-US" sz="11200" u="sng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) </a:t>
            </a:r>
            <a:r>
              <a:rPr lang="bn-BD" sz="11200" u="sng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কি?</a:t>
            </a:r>
            <a:r>
              <a:rPr lang="bn-BD" sz="4800" u="sng" dirty="0" smtClean="0">
                <a:solidFill>
                  <a:srgbClr val="0070C0"/>
                </a:solidFill>
                <a:latin typeface="NikoshLightBAN" pitchFamily="2" charset="0"/>
                <a:cs typeface="NikoshLightBAN" pitchFamily="2" charset="0"/>
              </a:rPr>
              <a:t/>
            </a:r>
            <a:br>
              <a:rPr lang="bn-BD" sz="4800" u="sng" dirty="0" smtClean="0">
                <a:solidFill>
                  <a:srgbClr val="0070C0"/>
                </a:solidFill>
                <a:latin typeface="NikoshLightBAN" pitchFamily="2" charset="0"/>
                <a:cs typeface="NikoshLightBAN" pitchFamily="2" charset="0"/>
              </a:rPr>
            </a:br>
            <a:r>
              <a:rPr lang="bn-BD" sz="6400" dirty="0" smtClean="0">
                <a:solidFill>
                  <a:srgbClr val="0070C0"/>
                </a:solidFill>
                <a:latin typeface="NikoshLightBAN" pitchFamily="2" charset="0"/>
                <a:cs typeface="NikoshLightBAN" pitchFamily="2" charset="0"/>
              </a:rPr>
              <a:t/>
            </a:r>
            <a:br>
              <a:rPr lang="bn-BD" sz="6400" dirty="0" smtClean="0">
                <a:solidFill>
                  <a:srgbClr val="0070C0"/>
                </a:solidFill>
                <a:latin typeface="NikoshLightBAN" pitchFamily="2" charset="0"/>
                <a:cs typeface="NikoshLightBAN" pitchFamily="2" charset="0"/>
              </a:rPr>
            </a:br>
            <a:r>
              <a:rPr lang="bn-BD" sz="3600" dirty="0" smtClean="0">
                <a:solidFill>
                  <a:srgbClr val="0070C0"/>
                </a:solidFill>
                <a:latin typeface="NikoshLightBAN" pitchFamily="2" charset="0"/>
                <a:cs typeface="NikoshLightBAN" pitchFamily="2" charset="0"/>
              </a:rPr>
              <a:t/>
            </a:r>
            <a:br>
              <a:rPr lang="bn-BD" sz="3600" dirty="0" smtClean="0">
                <a:solidFill>
                  <a:srgbClr val="0070C0"/>
                </a:solidFill>
                <a:latin typeface="NikoshLightBAN" pitchFamily="2" charset="0"/>
                <a:cs typeface="NikoshLightBAN" pitchFamily="2" charset="0"/>
              </a:rPr>
            </a:br>
            <a:r>
              <a:rPr lang="bn-BD" dirty="0" smtClean="0">
                <a:solidFill>
                  <a:srgbClr val="0070C0"/>
                </a:solidFill>
                <a:latin typeface="NikoshLightBAN" pitchFamily="2" charset="0"/>
                <a:cs typeface="NikoshLightBAN" pitchFamily="2" charset="0"/>
              </a:rPr>
              <a:t/>
            </a:r>
            <a:br>
              <a:rPr lang="bn-BD" dirty="0" smtClean="0">
                <a:solidFill>
                  <a:srgbClr val="0070C0"/>
                </a:solidFill>
                <a:latin typeface="NikoshLightBAN" pitchFamily="2" charset="0"/>
                <a:cs typeface="NikoshLightBAN" pitchFamily="2" charset="0"/>
              </a:rPr>
            </a:br>
            <a:endParaRPr lang="en-US" dirty="0"/>
          </a:p>
        </p:txBody>
      </p:sp>
      <p:pic>
        <p:nvPicPr>
          <p:cNvPr id="4" name="Picture 2" descr="G:\im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066800"/>
            <a:ext cx="7848600" cy="2819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85800" y="4114800"/>
            <a:ext cx="7848600" cy="230832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বর্ণ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: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মানুষের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লিখিত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ভাষা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মানেই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হলো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বর্ণ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কম্পিউটারে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বর্ণ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না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ধরনের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আকৃতি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নিয়ে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প্রকাশিত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বর্ণ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কম্পিউটারে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সংকেত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আকারে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থাকে,ছবি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শব্দ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হিসাবে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নয়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প্রচলিত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ধারায়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বর্ণ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হচ্ছে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স্থির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মাধ্যম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মাল্টিমিডিয়া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বর্ণ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চলমান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ত্রিমাত্রিক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দুটোই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হতে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আবার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মাধ্যমটি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হাতে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তৈরি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যন্ত্র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দিয়ে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তৈরি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হতে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কম্পিউটারে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হাতে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তৈরি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বর্ণ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অবশ্য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হিসেবে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গণ্য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থাকে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004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1952</TotalTime>
  <Words>551</Words>
  <Application>Microsoft Office PowerPoint</Application>
  <PresentationFormat>On-screen Show (4:3)</PresentationFormat>
  <Paragraphs>104</Paragraphs>
  <Slides>27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NikoshBAN</vt:lpstr>
      <vt:lpstr>Calibri</vt:lpstr>
      <vt:lpstr>NikoshLightBAN</vt:lpstr>
      <vt:lpstr>Vrinda</vt:lpstr>
      <vt:lpstr>SolaimanLipi</vt:lpstr>
      <vt:lpstr>Office Theme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MOSHA</cp:lastModifiedBy>
  <cp:revision>244</cp:revision>
  <dcterms:created xsi:type="dcterms:W3CDTF">2015-03-29T01:14:49Z</dcterms:created>
  <dcterms:modified xsi:type="dcterms:W3CDTF">2016-12-26T07:16:12Z</dcterms:modified>
</cp:coreProperties>
</file>